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85" r:id="rId2"/>
    <p:sldId id="286" r:id="rId3"/>
    <p:sldId id="409" r:id="rId4"/>
    <p:sldId id="392" r:id="rId5"/>
    <p:sldId id="405" r:id="rId6"/>
    <p:sldId id="410" r:id="rId7"/>
    <p:sldId id="397" r:id="rId8"/>
    <p:sldId id="398" r:id="rId9"/>
    <p:sldId id="422" r:id="rId10"/>
    <p:sldId id="423" r:id="rId11"/>
    <p:sldId id="399" r:id="rId12"/>
    <p:sldId id="420" r:id="rId13"/>
    <p:sldId id="388" r:id="rId14"/>
    <p:sldId id="389" r:id="rId15"/>
    <p:sldId id="390" r:id="rId16"/>
    <p:sldId id="403" r:id="rId17"/>
    <p:sldId id="404" r:id="rId18"/>
    <p:sldId id="357" r:id="rId19"/>
    <p:sldId id="358" r:id="rId20"/>
    <p:sldId id="413" r:id="rId21"/>
    <p:sldId id="414" r:id="rId22"/>
    <p:sldId id="419" r:id="rId23"/>
    <p:sldId id="411" r:id="rId24"/>
    <p:sldId id="412" r:id="rId25"/>
    <p:sldId id="417" r:id="rId26"/>
    <p:sldId id="418" r:id="rId27"/>
  </p:sldIdLst>
  <p:sldSz cx="12193588" cy="6858000"/>
  <p:notesSz cx="7559675" cy="10691813"/>
  <p:custDataLst>
    <p:tags r:id="rId30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ster Folien" id="{BA370EFF-9A8D-4C93-A91E-E91B27CE810A}">
          <p14:sldIdLst>
            <p14:sldId id="285"/>
            <p14:sldId id="286"/>
            <p14:sldId id="409"/>
            <p14:sldId id="392"/>
            <p14:sldId id="405"/>
            <p14:sldId id="410"/>
            <p14:sldId id="397"/>
            <p14:sldId id="398"/>
            <p14:sldId id="422"/>
            <p14:sldId id="423"/>
            <p14:sldId id="399"/>
            <p14:sldId id="420"/>
            <p14:sldId id="388"/>
            <p14:sldId id="389"/>
            <p14:sldId id="390"/>
            <p14:sldId id="403"/>
            <p14:sldId id="404"/>
            <p14:sldId id="357"/>
            <p14:sldId id="358"/>
            <p14:sldId id="413"/>
            <p14:sldId id="414"/>
            <p14:sldId id="419"/>
            <p14:sldId id="411"/>
            <p14:sldId id="412"/>
            <p14:sldId id="417"/>
            <p14:sldId id="418"/>
          </p14:sldIdLst>
        </p14:section>
        <p14:section name="Weitere Folien" id="{DB60F583-B12D-4121-8BAE-4EFC26CACC81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CC0066"/>
    <a:srgbClr val="1D8748"/>
    <a:srgbClr val="660E7A"/>
    <a:srgbClr val="010180"/>
    <a:srgbClr val="85850C"/>
    <a:srgbClr val="000000"/>
    <a:srgbClr val="3C3C3C"/>
    <a:srgbClr val="A08570"/>
    <a:srgbClr val="E4E3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89" autoAdjust="0"/>
    <p:restoredTop sz="74828" autoAdjust="0"/>
  </p:normalViewPr>
  <p:slideViewPr>
    <p:cSldViewPr snapToGrid="0" snapToObjects="1" showGuides="1">
      <p:cViewPr varScale="1">
        <p:scale>
          <a:sx n="88" d="100"/>
          <a:sy n="88" d="100"/>
        </p:scale>
        <p:origin x="1424" y="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8" d="100"/>
        <a:sy n="38" d="100"/>
      </p:scale>
      <p:origin x="0" y="0"/>
    </p:cViewPr>
  </p:sorterViewPr>
  <p:notesViewPr>
    <p:cSldViewPr snapToGrid="0" snapToObjects="1">
      <p:cViewPr varScale="1">
        <p:scale>
          <a:sx n="76" d="100"/>
          <a:sy n="76" d="100"/>
        </p:scale>
        <p:origin x="3900" y="6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CD808BD-3A87-4FB1-8C92-7568F36AF77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E2ABE4B-4B6F-439D-858C-380578034C2C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>
            <a:noAutofit/>
          </a:bodyPr>
          <a:lstStyle/>
          <a:p>
            <a: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A32335C-B6EF-4E53-B1EC-53BDF719DC0D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="b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6E1656-EF6C-4EBC-A18C-AB04D7BA6929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="b" compatLnSpc="1">
            <a:noAutofit/>
          </a:bodyPr>
          <a:lstStyle/>
          <a:p>
            <a: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fld id="{150629FE-4BFD-4F00-BF85-38DE1BF02178}" type="slidenum">
              <a:t>‹#›</a:t>
            </a:fld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599757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1A08103F-5E62-4C14-B403-CCA08D9B8341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FFFFFF"/>
          </a:solidFill>
          <a:ln>
            <a:noFill/>
            <a:prstDash val="solid"/>
          </a:ln>
        </p:spPr>
        <p:txBody>
          <a:bodyPr vert="horz" lIns="90000" tIns="45000" rIns="90000" bIns="45000" anchor="ctr" anchorCtr="1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3" name="Folienbildplatzhalter 2">
            <a:extLst>
              <a:ext uri="{FF2B5EF4-FFF2-40B4-BE49-F238E27FC236}">
                <a16:creationId xmlns:a16="http://schemas.microsoft.com/office/drawing/2014/main" id="{10D0D9F1-BA97-41FD-843C-E98805F70A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6280" y="812880"/>
            <a:ext cx="5343480" cy="40071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4" name="Notizenplatzhalter 3">
            <a:extLst>
              <a:ext uri="{FF2B5EF4-FFF2-40B4-BE49-F238E27FC236}">
                <a16:creationId xmlns:a16="http://schemas.microsoft.com/office/drawing/2014/main" id="{5961034C-7FA1-4927-BF73-8754AA0AA2FE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5280" y="5078160"/>
            <a:ext cx="6046920" cy="481032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compatLnSpc="1"/>
          <a:lstStyle/>
          <a:p>
            <a:endParaRPr lang="de-DE"/>
          </a:p>
        </p:txBody>
      </p:sp>
      <p:sp>
        <p:nvSpPr>
          <p:cNvPr id="5" name="Kopfzeilenplatzhalter 4">
            <a:extLst>
              <a:ext uri="{FF2B5EF4-FFF2-40B4-BE49-F238E27FC236}">
                <a16:creationId xmlns:a16="http://schemas.microsoft.com/office/drawing/2014/main" id="{A333E28B-0DD3-4986-AD43-2CC37FCEAD0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79600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ED157B0-714D-4045-B183-0452B3DBD04E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7880" y="0"/>
            <a:ext cx="3279959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CC2B38F-485D-484A-BA02-69908CB7159B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6320"/>
            <a:ext cx="3279600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C484B26-C5E7-44B8-8CF9-8E8C00D8106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7880" y="10156320"/>
            <a:ext cx="3279959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fld id="{6C164411-04B2-4615-9FCF-D4F73F357CF9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919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rtl="0" hangingPunct="0">
      <a:lnSpc>
        <a:spcPct val="100000"/>
      </a:lnSpc>
      <a:spcBef>
        <a:spcPts val="448"/>
      </a:spcBef>
      <a:spcAft>
        <a:spcPts val="0"/>
      </a:spcAft>
      <a:tabLst>
        <a:tab pos="0" algn="l"/>
        <a:tab pos="448919" algn="l"/>
        <a:tab pos="898199" algn="l"/>
        <a:tab pos="1347480" algn="l"/>
        <a:tab pos="1796760" algn="l"/>
        <a:tab pos="2246040" algn="l"/>
        <a:tab pos="2695320" algn="l"/>
        <a:tab pos="3144600" algn="l"/>
        <a:tab pos="3593880" algn="l"/>
        <a:tab pos="4043159" algn="l"/>
        <a:tab pos="4492440" algn="l"/>
        <a:tab pos="4941719" algn="l"/>
        <a:tab pos="5391000" algn="l"/>
        <a:tab pos="5840280" algn="l"/>
        <a:tab pos="6289560" algn="l"/>
        <a:tab pos="6738840" algn="l"/>
        <a:tab pos="7188120" algn="l"/>
        <a:tab pos="7637400" algn="l"/>
        <a:tab pos="8086679" algn="l"/>
        <a:tab pos="8535960" algn="l"/>
        <a:tab pos="8985240" algn="l"/>
      </a:tabLst>
      <a:defRPr lang="de-DE" sz="1200" b="0" i="0" u="none" strike="noStrike" baseline="0">
        <a:ln>
          <a:noFill/>
        </a:ln>
        <a:solidFill>
          <a:srgbClr val="000000"/>
        </a:solidFill>
        <a:latin typeface="Times New Roman" pitchFamily="18"/>
        <a:cs typeface="Helvetica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164411-04B2-4615-9FCF-D4F73F357CF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27825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Delegation an Klassen (Komponenten) mit spezialisierter Funktionalität:</a:t>
            </a:r>
          </a:p>
          <a:p>
            <a:pPr lvl="1"/>
            <a:r>
              <a:rPr lang="de-DE" dirty="0" err="1">
                <a:latin typeface="Liberation Mono" panose="02070409020205020404" pitchFamily="49" charset="0"/>
                <a:cs typeface="Liberation Mono" panose="02070409020205020404" pitchFamily="49" charset="0"/>
              </a:rPr>
              <a:t>MeshComponent</a:t>
            </a:r>
            <a:r>
              <a:rPr lang="de-DE" dirty="0"/>
              <a:t> für Geometrie, Rendering und Physik</a:t>
            </a:r>
          </a:p>
          <a:p>
            <a:pPr lvl="1"/>
            <a:r>
              <a:rPr lang="de-DE" dirty="0" err="1">
                <a:latin typeface="Liberation Mono" panose="02070409020205020404" pitchFamily="49" charset="0"/>
                <a:cs typeface="Liberation Mono" panose="02070409020205020404" pitchFamily="49" charset="0"/>
              </a:rPr>
              <a:t>MovementComponent</a:t>
            </a:r>
            <a:r>
              <a:rPr lang="de-DE" dirty="0"/>
              <a:t> für Bewegung</a:t>
            </a:r>
          </a:p>
          <a:p>
            <a:pPr lvl="1"/>
            <a:r>
              <a:rPr lang="de-DE" dirty="0" err="1">
                <a:latin typeface="Liberation Mono" panose="02070409020205020404" pitchFamily="49" charset="0"/>
                <a:cs typeface="Liberation Mono" panose="02070409020205020404" pitchFamily="49" charset="0"/>
              </a:rPr>
              <a:t>NavigationComponent</a:t>
            </a:r>
            <a:r>
              <a:rPr lang="de-DE" dirty="0"/>
              <a:t> für Navigation</a:t>
            </a:r>
          </a:p>
          <a:p>
            <a:pPr lvl="1"/>
            <a:r>
              <a:rPr lang="de-DE" dirty="0"/>
              <a:t>...</a:t>
            </a:r>
          </a:p>
          <a:p>
            <a:pPr lvl="1"/>
            <a:r>
              <a:rPr lang="de-DE" dirty="0"/>
              <a:t>Gemeinsames Interface </a:t>
            </a:r>
            <a:r>
              <a:rPr lang="de-DE" dirty="0">
                <a:latin typeface="Liberation Mono" panose="02070409020205020404" pitchFamily="49" charset="0"/>
                <a:cs typeface="Liberation Mono" panose="02070409020205020404" pitchFamily="49" charset="0"/>
              </a:rPr>
              <a:t>Ability</a:t>
            </a:r>
            <a:r>
              <a:rPr lang="de-DE" dirty="0"/>
              <a:t> für alle Fähigkeiten</a:t>
            </a:r>
          </a:p>
          <a:p>
            <a:r>
              <a:rPr lang="de-DE" dirty="0" err="1">
                <a:latin typeface="Liberation Mono" panose="02070409020205020404" pitchFamily="49" charset="0"/>
                <a:cs typeface="Liberation Mono" panose="02070409020205020404" pitchFamily="49" charset="0"/>
              </a:rPr>
              <a:t>GameCharacter</a:t>
            </a:r>
            <a:r>
              <a:rPr lang="de-DE" dirty="0"/>
              <a:t> kann</a:t>
            </a:r>
          </a:p>
          <a:p>
            <a:pPr lvl="1"/>
            <a:r>
              <a:rPr lang="de-DE" dirty="0"/>
              <a:t>als Fassade für diese Komponenten auftreten (d.h., einen Teil der Funktionalität selber anbieten)</a:t>
            </a:r>
          </a:p>
          <a:p>
            <a:pPr lvl="1"/>
            <a:r>
              <a:rPr lang="de-DE" dirty="0"/>
              <a:t>Oder nur Verweise auf die einzelnen Komponenten an Clients übergeben</a:t>
            </a:r>
          </a:p>
          <a:p>
            <a:r>
              <a:rPr lang="de-DE" dirty="0"/>
              <a:t>(Eine Variante dieses Ansatzes wird von vielen kommerziellen </a:t>
            </a:r>
            <a:r>
              <a:rPr lang="de-DE" dirty="0" err="1"/>
              <a:t>Engines</a:t>
            </a:r>
            <a:r>
              <a:rPr lang="de-DE" dirty="0"/>
              <a:t> verfolgt)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164411-04B2-4615-9FCF-D4F73F357CF9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5440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latin typeface="Liberation Mono" panose="02070409020205020404" pitchFamily="49" charset="0"/>
                <a:cs typeface="Liberation Mono" panose="02070409020205020404" pitchFamily="49" charset="0"/>
              </a:rPr>
              <a:t>Konsequenzen</a:t>
            </a:r>
          </a:p>
          <a:p>
            <a:endParaRPr lang="de-DE" dirty="0">
              <a:latin typeface="Liberation Mono" panose="02070409020205020404" pitchFamily="49" charset="0"/>
              <a:cs typeface="Liberation Mono" panose="02070409020205020404" pitchFamily="49" charset="0"/>
            </a:endParaRPr>
          </a:p>
          <a:p>
            <a:r>
              <a:rPr lang="de-DE" dirty="0" err="1">
                <a:latin typeface="Liberation Mono" panose="02070409020205020404" pitchFamily="49" charset="0"/>
                <a:cs typeface="Liberation Mono" panose="02070409020205020404" pitchFamily="49" charset="0"/>
              </a:rPr>
              <a:t>GameCharacter</a:t>
            </a:r>
            <a:r>
              <a:rPr lang="de-DE" dirty="0"/>
              <a:t> wird weitgehend unabhängig von Änderungen an einzelnen Komponenten</a:t>
            </a:r>
          </a:p>
          <a:p>
            <a:r>
              <a:rPr lang="de-DE" dirty="0"/>
              <a:t>Die Architektur ist flexibler, da nicht benötigte Komponenten leicht weggelassen werden können</a:t>
            </a:r>
          </a:p>
          <a:p>
            <a:r>
              <a:rPr lang="de-DE" dirty="0"/>
              <a:t>Einzelne Funktionalitäten können unabhängig voneinander verbessert/ausgetauscht werden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164411-04B2-4615-9FCF-D4F73F357CF9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51127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Konzeptionelle</a:t>
            </a:r>
            <a:r>
              <a:rPr lang="de-DE" dirty="0"/>
              <a:t> Struktur von Abhängigkeiten und Verantwortlichkeiten in Software</a:t>
            </a:r>
          </a:p>
          <a:p>
            <a:r>
              <a:rPr lang="de-DE" dirty="0"/>
              <a:t>„Best Practices“, keine radikal andere Art, Software zu schreiben</a:t>
            </a:r>
          </a:p>
          <a:p>
            <a:r>
              <a:rPr lang="de-DE" dirty="0"/>
              <a:t>Die hexagonalen Ringe stellen </a:t>
            </a:r>
            <a:r>
              <a:rPr lang="de-DE" b="1" dirty="0"/>
              <a:t>konzeptionelle Elemente </a:t>
            </a:r>
            <a:r>
              <a:rPr lang="de-DE" dirty="0"/>
              <a:t>eines Systems dar</a:t>
            </a:r>
          </a:p>
          <a:p>
            <a:r>
              <a:rPr lang="de-DE" dirty="0"/>
              <a:t>Mechanismen, um verschiedene Abstraktionsebenen zu entkoppeln: </a:t>
            </a:r>
            <a:r>
              <a:rPr lang="de-DE" b="1" dirty="0"/>
              <a:t>Ports</a:t>
            </a:r>
            <a:r>
              <a:rPr lang="de-DE" dirty="0"/>
              <a:t> und </a:t>
            </a:r>
            <a:r>
              <a:rPr lang="de-DE" b="1" dirty="0"/>
              <a:t>Adapter</a:t>
            </a:r>
          </a:p>
          <a:p>
            <a:r>
              <a:rPr lang="de-DE" dirty="0"/>
              <a:t>Ringe im </a:t>
            </a:r>
            <a:r>
              <a:rPr lang="de-DE" b="1" dirty="0"/>
              <a:t>Inneren</a:t>
            </a:r>
            <a:r>
              <a:rPr lang="de-DE" dirty="0"/>
              <a:t> sind </a:t>
            </a:r>
            <a:r>
              <a:rPr lang="de-DE" b="1" dirty="0"/>
              <a:t>abstrakter</a:t>
            </a:r>
            <a:r>
              <a:rPr lang="de-DE" dirty="0"/>
              <a:t>, nahe am </a:t>
            </a:r>
            <a:r>
              <a:rPr lang="de-DE" b="1" dirty="0"/>
              <a:t>Domänenmodell</a:t>
            </a:r>
            <a:r>
              <a:rPr lang="de-DE" dirty="0"/>
              <a:t> und zentral für die Funktion der Anwendung</a:t>
            </a:r>
          </a:p>
          <a:p>
            <a:r>
              <a:rPr lang="de-DE" dirty="0"/>
              <a:t>Die </a:t>
            </a:r>
            <a:r>
              <a:rPr lang="de-DE" b="1" dirty="0"/>
              <a:t>äußeren</a:t>
            </a:r>
            <a:r>
              <a:rPr lang="de-DE" dirty="0"/>
              <a:t> Ringe stellen die </a:t>
            </a:r>
            <a:r>
              <a:rPr lang="de-DE" b="1" dirty="0"/>
              <a:t>Interaktion</a:t>
            </a:r>
            <a:r>
              <a:rPr lang="de-DE" dirty="0"/>
              <a:t> des Systems mit der </a:t>
            </a:r>
            <a:r>
              <a:rPr lang="de-DE" b="1" dirty="0"/>
              <a:t>Außenwelt</a:t>
            </a:r>
            <a:r>
              <a:rPr lang="de-DE" dirty="0"/>
              <a:t> dar</a:t>
            </a:r>
          </a:p>
          <a:p>
            <a:r>
              <a:rPr lang="de-DE" dirty="0"/>
              <a:t>Die Seiten (Facetten) jedes Hexagons repräsentieren verschiedene „</a:t>
            </a:r>
            <a:r>
              <a:rPr lang="de-DE" b="1" dirty="0"/>
              <a:t>Konversationen</a:t>
            </a:r>
            <a:r>
              <a:rPr lang="de-DE" dirty="0"/>
              <a:t>,“ die der Ring mit weiter außen liegenden Schichten haben kann (d.h., Ports)</a:t>
            </a:r>
          </a:p>
          <a:p>
            <a:pPr lvl="1"/>
            <a:r>
              <a:rPr lang="de-DE" dirty="0"/>
              <a:t>Ports sind thematisch ausgerichtet, nicht nach Technologie</a:t>
            </a:r>
          </a:p>
          <a:p>
            <a:r>
              <a:rPr lang="de-DE" dirty="0"/>
              <a:t>Die Gegenstücke zu Ports (d.h., die Objekte, die an der Grenze zwischen Ringen liegen) sind Adapter, die unterschiedliche Technologien in der </a:t>
            </a:r>
            <a:r>
              <a:rPr lang="de-DE" b="1" dirty="0"/>
              <a:t>äußeren Schicht </a:t>
            </a:r>
            <a:r>
              <a:rPr lang="de-DE" b="1" i="1" dirty="0"/>
              <a:t>an die Bedürfnisse der inneren Schicht anpassen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02C737-050F-4F42-8CC6-413F84C42C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3123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Konzeptionelle</a:t>
            </a:r>
            <a:r>
              <a:rPr lang="de-DE" dirty="0"/>
              <a:t> Struktur von Abhängigkeiten und Verantwortlichkeiten in Software</a:t>
            </a:r>
          </a:p>
          <a:p>
            <a:r>
              <a:rPr lang="de-DE" dirty="0"/>
              <a:t>„Best Practices“, keine radikal andere Art, Software zu schreiben</a:t>
            </a:r>
          </a:p>
          <a:p>
            <a:r>
              <a:rPr lang="de-DE" dirty="0"/>
              <a:t>Die hexagonalen Ringe stellen </a:t>
            </a:r>
            <a:r>
              <a:rPr lang="de-DE" b="1" dirty="0"/>
              <a:t>konzeptionelle Elemente </a:t>
            </a:r>
            <a:r>
              <a:rPr lang="de-DE" dirty="0"/>
              <a:t>eines Systems dar</a:t>
            </a:r>
          </a:p>
          <a:p>
            <a:r>
              <a:rPr lang="de-DE" dirty="0"/>
              <a:t>Mechanismen, um verschiedene Abstraktionsebenen zu entkoppeln: </a:t>
            </a:r>
            <a:r>
              <a:rPr lang="de-DE" b="1" dirty="0"/>
              <a:t>Ports</a:t>
            </a:r>
            <a:r>
              <a:rPr lang="de-DE" dirty="0"/>
              <a:t> und </a:t>
            </a:r>
            <a:r>
              <a:rPr lang="de-DE" b="1" dirty="0"/>
              <a:t>Adapter</a:t>
            </a:r>
          </a:p>
          <a:p>
            <a:r>
              <a:rPr lang="de-DE" dirty="0"/>
              <a:t>Ringe im </a:t>
            </a:r>
            <a:r>
              <a:rPr lang="de-DE" b="1" dirty="0"/>
              <a:t>Inneren</a:t>
            </a:r>
            <a:r>
              <a:rPr lang="de-DE" dirty="0"/>
              <a:t> sind </a:t>
            </a:r>
            <a:r>
              <a:rPr lang="de-DE" b="1" dirty="0"/>
              <a:t>abstrakter</a:t>
            </a:r>
            <a:r>
              <a:rPr lang="de-DE" dirty="0"/>
              <a:t>, nahe am </a:t>
            </a:r>
            <a:r>
              <a:rPr lang="de-DE" b="1" dirty="0"/>
              <a:t>Domänenmodell</a:t>
            </a:r>
            <a:r>
              <a:rPr lang="de-DE" dirty="0"/>
              <a:t> und zentral für die Funktion der Anwendung</a:t>
            </a:r>
          </a:p>
          <a:p>
            <a:r>
              <a:rPr lang="de-DE" dirty="0"/>
              <a:t>Die </a:t>
            </a:r>
            <a:r>
              <a:rPr lang="de-DE" b="1" dirty="0"/>
              <a:t>äußeren</a:t>
            </a:r>
            <a:r>
              <a:rPr lang="de-DE" dirty="0"/>
              <a:t> Ringe stellen die </a:t>
            </a:r>
            <a:r>
              <a:rPr lang="de-DE" b="1" dirty="0"/>
              <a:t>Interaktion</a:t>
            </a:r>
            <a:r>
              <a:rPr lang="de-DE" dirty="0"/>
              <a:t> des Systems mit der </a:t>
            </a:r>
            <a:r>
              <a:rPr lang="de-DE" b="1" dirty="0"/>
              <a:t>Außenwelt</a:t>
            </a:r>
            <a:r>
              <a:rPr lang="de-DE" dirty="0"/>
              <a:t> dar</a:t>
            </a:r>
          </a:p>
          <a:p>
            <a:r>
              <a:rPr lang="de-DE" dirty="0"/>
              <a:t>Die Seiten (Facetten) jedes Hexagons repräsentieren verschiedene „</a:t>
            </a:r>
            <a:r>
              <a:rPr lang="de-DE" b="1" dirty="0"/>
              <a:t>Konversationen</a:t>
            </a:r>
            <a:r>
              <a:rPr lang="de-DE" dirty="0"/>
              <a:t>,“ die der Ring mit weiter außen liegenden Schichten haben kann (d.h., Ports)</a:t>
            </a:r>
          </a:p>
          <a:p>
            <a:pPr lvl="1"/>
            <a:r>
              <a:rPr lang="de-DE" dirty="0"/>
              <a:t>Ports sind thematisch ausgerichtet, nicht nach Technologie</a:t>
            </a:r>
          </a:p>
          <a:p>
            <a:r>
              <a:rPr lang="de-DE" dirty="0"/>
              <a:t>Die Gegenstücke zu Ports (d.h., die Objekte, die an der Grenze zwischen Ringen liegen) sind Adapter, die unterschiedliche Technologien in der </a:t>
            </a:r>
            <a:r>
              <a:rPr lang="de-DE" b="1" dirty="0"/>
              <a:t>äußeren Schicht </a:t>
            </a:r>
            <a:r>
              <a:rPr lang="de-DE" b="1" i="1" dirty="0"/>
              <a:t>an die Bedürfnisse der inneren Schicht anpassen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02C737-050F-4F42-8CC6-413F84C42C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44968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Konzeptionelle</a:t>
            </a:r>
            <a:r>
              <a:rPr lang="de-DE" dirty="0"/>
              <a:t> Struktur von Abhängigkeiten und Verantwortlichkeiten in Software</a:t>
            </a:r>
          </a:p>
          <a:p>
            <a:r>
              <a:rPr lang="de-DE" dirty="0"/>
              <a:t>„Best Practices“, keine radikal andere Art, Software zu schreiben</a:t>
            </a:r>
          </a:p>
          <a:p>
            <a:r>
              <a:rPr lang="de-DE" dirty="0"/>
              <a:t>Die hexagonalen Ringe stellen </a:t>
            </a:r>
            <a:r>
              <a:rPr lang="de-DE" b="1" dirty="0"/>
              <a:t>konzeptionelle Elemente </a:t>
            </a:r>
            <a:r>
              <a:rPr lang="de-DE" dirty="0"/>
              <a:t>eines Systems dar</a:t>
            </a:r>
          </a:p>
          <a:p>
            <a:r>
              <a:rPr lang="de-DE" dirty="0"/>
              <a:t>Mechanismen, um verschiedene Abstraktionsebenen zu entkoppeln: </a:t>
            </a:r>
            <a:r>
              <a:rPr lang="de-DE" b="1" dirty="0"/>
              <a:t>Ports</a:t>
            </a:r>
            <a:r>
              <a:rPr lang="de-DE" dirty="0"/>
              <a:t> und </a:t>
            </a:r>
            <a:r>
              <a:rPr lang="de-DE" b="1" dirty="0"/>
              <a:t>Adapter</a:t>
            </a:r>
          </a:p>
          <a:p>
            <a:r>
              <a:rPr lang="de-DE" dirty="0"/>
              <a:t>Ringe im </a:t>
            </a:r>
            <a:r>
              <a:rPr lang="de-DE" b="1" dirty="0"/>
              <a:t>Inneren</a:t>
            </a:r>
            <a:r>
              <a:rPr lang="de-DE" dirty="0"/>
              <a:t> sind </a:t>
            </a:r>
            <a:r>
              <a:rPr lang="de-DE" b="1" dirty="0"/>
              <a:t>abstrakter</a:t>
            </a:r>
            <a:r>
              <a:rPr lang="de-DE" dirty="0"/>
              <a:t>, nahe am </a:t>
            </a:r>
            <a:r>
              <a:rPr lang="de-DE" b="1" dirty="0"/>
              <a:t>Domänenmodell</a:t>
            </a:r>
            <a:r>
              <a:rPr lang="de-DE" dirty="0"/>
              <a:t> und zentral für die Funktion der Anwendung</a:t>
            </a:r>
          </a:p>
          <a:p>
            <a:r>
              <a:rPr lang="de-DE" dirty="0"/>
              <a:t>Die </a:t>
            </a:r>
            <a:r>
              <a:rPr lang="de-DE" b="1" dirty="0"/>
              <a:t>äußeren</a:t>
            </a:r>
            <a:r>
              <a:rPr lang="de-DE" dirty="0"/>
              <a:t> Ringe stellen die </a:t>
            </a:r>
            <a:r>
              <a:rPr lang="de-DE" b="1" dirty="0"/>
              <a:t>Interaktion</a:t>
            </a:r>
            <a:r>
              <a:rPr lang="de-DE" dirty="0"/>
              <a:t> des Systems mit der </a:t>
            </a:r>
            <a:r>
              <a:rPr lang="de-DE" b="1" dirty="0"/>
              <a:t>Außenwelt</a:t>
            </a:r>
            <a:r>
              <a:rPr lang="de-DE" dirty="0"/>
              <a:t> dar</a:t>
            </a:r>
          </a:p>
          <a:p>
            <a:r>
              <a:rPr lang="de-DE" dirty="0"/>
              <a:t>Die Seiten (Facetten) jedes Hexagons repräsentieren verschiedene „</a:t>
            </a:r>
            <a:r>
              <a:rPr lang="de-DE" b="1" dirty="0"/>
              <a:t>Konversationen</a:t>
            </a:r>
            <a:r>
              <a:rPr lang="de-DE" dirty="0"/>
              <a:t>,“ die der Ring mit weiter außen liegenden Schichten haben kann (d.h., Ports)</a:t>
            </a:r>
          </a:p>
          <a:p>
            <a:pPr lvl="1"/>
            <a:r>
              <a:rPr lang="de-DE" dirty="0"/>
              <a:t>Ports sind thematisch ausgerichtet, nicht nach Technologie</a:t>
            </a:r>
          </a:p>
          <a:p>
            <a:r>
              <a:rPr lang="de-DE" dirty="0"/>
              <a:t>Die Gegenstücke zu Ports (d.h., die Objekte, die an der Grenze zwischen Ringen liegen) sind Adapter, die unterschiedliche Technologien in der </a:t>
            </a:r>
            <a:r>
              <a:rPr lang="de-DE" b="1" dirty="0"/>
              <a:t>äußeren Schicht </a:t>
            </a:r>
            <a:r>
              <a:rPr lang="de-DE" b="1" i="1" dirty="0"/>
              <a:t>an die Bedürfnisse der inneren Schicht anpassen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02C737-050F-4F42-8CC6-413F84C42C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2613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Konzeptionelle</a:t>
            </a:r>
            <a:r>
              <a:rPr lang="de-DE" dirty="0"/>
              <a:t> Struktur von Abhängigkeiten und Verantwortlichkeiten in Software</a:t>
            </a:r>
          </a:p>
          <a:p>
            <a:r>
              <a:rPr lang="de-DE" dirty="0"/>
              <a:t>„Best Practices“, keine radikal andere Art, Software zu schreiben</a:t>
            </a:r>
          </a:p>
          <a:p>
            <a:r>
              <a:rPr lang="de-DE" dirty="0"/>
              <a:t>Die hexagonalen Ringe stellen </a:t>
            </a:r>
            <a:r>
              <a:rPr lang="de-DE" b="1" dirty="0"/>
              <a:t>konzeptionelle Elemente </a:t>
            </a:r>
            <a:r>
              <a:rPr lang="de-DE" dirty="0"/>
              <a:t>eines Systems dar</a:t>
            </a:r>
          </a:p>
          <a:p>
            <a:r>
              <a:rPr lang="de-DE" dirty="0"/>
              <a:t>Mechanismen, um verschiedene Abstraktionsebenen zu entkoppeln: </a:t>
            </a:r>
            <a:r>
              <a:rPr lang="de-DE" b="1" dirty="0"/>
              <a:t>Ports</a:t>
            </a:r>
            <a:r>
              <a:rPr lang="de-DE" dirty="0"/>
              <a:t> und </a:t>
            </a:r>
            <a:r>
              <a:rPr lang="de-DE" b="1" dirty="0"/>
              <a:t>Adapter</a:t>
            </a:r>
          </a:p>
          <a:p>
            <a:r>
              <a:rPr lang="de-DE" dirty="0"/>
              <a:t>Ringe im </a:t>
            </a:r>
            <a:r>
              <a:rPr lang="de-DE" b="1" dirty="0"/>
              <a:t>Inneren</a:t>
            </a:r>
            <a:r>
              <a:rPr lang="de-DE" dirty="0"/>
              <a:t> sind </a:t>
            </a:r>
            <a:r>
              <a:rPr lang="de-DE" b="1" dirty="0"/>
              <a:t>abstrakter</a:t>
            </a:r>
            <a:r>
              <a:rPr lang="de-DE" dirty="0"/>
              <a:t>, nahe am </a:t>
            </a:r>
            <a:r>
              <a:rPr lang="de-DE" b="1" dirty="0"/>
              <a:t>Domänenmodell</a:t>
            </a:r>
            <a:r>
              <a:rPr lang="de-DE" dirty="0"/>
              <a:t> und zentral für die Funktion der Anwendung</a:t>
            </a:r>
          </a:p>
          <a:p>
            <a:r>
              <a:rPr lang="de-DE" dirty="0"/>
              <a:t>Die </a:t>
            </a:r>
            <a:r>
              <a:rPr lang="de-DE" b="1" dirty="0"/>
              <a:t>äußeren</a:t>
            </a:r>
            <a:r>
              <a:rPr lang="de-DE" dirty="0"/>
              <a:t> Ringe stellen die </a:t>
            </a:r>
            <a:r>
              <a:rPr lang="de-DE" b="1" dirty="0"/>
              <a:t>Interaktion</a:t>
            </a:r>
            <a:r>
              <a:rPr lang="de-DE" dirty="0"/>
              <a:t> des Systems mit der </a:t>
            </a:r>
            <a:r>
              <a:rPr lang="de-DE" b="1" dirty="0"/>
              <a:t>Außenwelt</a:t>
            </a:r>
            <a:r>
              <a:rPr lang="de-DE" dirty="0"/>
              <a:t> dar</a:t>
            </a:r>
          </a:p>
          <a:p>
            <a:r>
              <a:rPr lang="de-DE" dirty="0"/>
              <a:t>Die Seiten (Facetten) jedes Hexagons repräsentieren verschiedene „</a:t>
            </a:r>
            <a:r>
              <a:rPr lang="de-DE" b="1" dirty="0"/>
              <a:t>Konversationen</a:t>
            </a:r>
            <a:r>
              <a:rPr lang="de-DE" dirty="0"/>
              <a:t>,“ die der Ring mit weiter außen liegenden Schichten haben kann (d.h., Ports)</a:t>
            </a:r>
          </a:p>
          <a:p>
            <a:pPr lvl="1"/>
            <a:r>
              <a:rPr lang="de-DE" dirty="0"/>
              <a:t>Ports sind thematisch ausgerichtet, nicht nach Technologie</a:t>
            </a:r>
          </a:p>
          <a:p>
            <a:r>
              <a:rPr lang="de-DE" dirty="0"/>
              <a:t>Die Gegenstücke zu Ports (d.h., die Objekte, die an der Grenze zwischen Ringen liegen) sind Adapter, die unterschiedliche Technologien in der </a:t>
            </a:r>
            <a:r>
              <a:rPr lang="de-DE" b="1" dirty="0"/>
              <a:t>äußeren Schicht </a:t>
            </a:r>
            <a:r>
              <a:rPr lang="de-DE" b="1" i="1" dirty="0"/>
              <a:t>an die Bedürfnisse der inneren Schicht anpassen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02C737-050F-4F42-8CC6-413F84C42C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1893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164411-04B2-4615-9FCF-D4F73F357CF9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98700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Konzeptionelle</a:t>
            </a:r>
            <a:r>
              <a:rPr lang="de-DE" dirty="0"/>
              <a:t> Struktur von Abhängigkeiten und Verantwortlichkeiten in Software</a:t>
            </a:r>
          </a:p>
          <a:p>
            <a:r>
              <a:rPr lang="de-DE" dirty="0"/>
              <a:t>„Best Practices“, keine radikal andere Art, Software zu schreiben</a:t>
            </a:r>
          </a:p>
          <a:p>
            <a:r>
              <a:rPr lang="de-DE" dirty="0"/>
              <a:t>Die hexagonalen Ringe stellen </a:t>
            </a:r>
            <a:r>
              <a:rPr lang="de-DE" b="1" dirty="0"/>
              <a:t>konzeptionelle Elemente </a:t>
            </a:r>
            <a:r>
              <a:rPr lang="de-DE" dirty="0"/>
              <a:t>eines Systems dar</a:t>
            </a:r>
          </a:p>
          <a:p>
            <a:r>
              <a:rPr lang="de-DE" dirty="0"/>
              <a:t>Mechanismen, um verschiedene Abstraktionsebenen zu entkoppeln: </a:t>
            </a:r>
            <a:r>
              <a:rPr lang="de-DE" b="1" dirty="0"/>
              <a:t>Ports</a:t>
            </a:r>
            <a:r>
              <a:rPr lang="de-DE" dirty="0"/>
              <a:t> und </a:t>
            </a:r>
            <a:r>
              <a:rPr lang="de-DE" b="1" dirty="0"/>
              <a:t>Adapter</a:t>
            </a:r>
          </a:p>
          <a:p>
            <a:r>
              <a:rPr lang="de-DE" dirty="0"/>
              <a:t>Ringe im </a:t>
            </a:r>
            <a:r>
              <a:rPr lang="de-DE" b="1" dirty="0"/>
              <a:t>Inneren</a:t>
            </a:r>
            <a:r>
              <a:rPr lang="de-DE" dirty="0"/>
              <a:t> sind </a:t>
            </a:r>
            <a:r>
              <a:rPr lang="de-DE" b="1" dirty="0"/>
              <a:t>abstrakter</a:t>
            </a:r>
            <a:r>
              <a:rPr lang="de-DE" dirty="0"/>
              <a:t>, nahe am </a:t>
            </a:r>
            <a:r>
              <a:rPr lang="de-DE" b="1" dirty="0"/>
              <a:t>Domänenmodell</a:t>
            </a:r>
            <a:r>
              <a:rPr lang="de-DE" dirty="0"/>
              <a:t> und zentral für die Funktion der Anwendung</a:t>
            </a:r>
          </a:p>
          <a:p>
            <a:r>
              <a:rPr lang="de-DE" dirty="0"/>
              <a:t>Die </a:t>
            </a:r>
            <a:r>
              <a:rPr lang="de-DE" b="1" dirty="0"/>
              <a:t>äußeren</a:t>
            </a:r>
            <a:r>
              <a:rPr lang="de-DE" dirty="0"/>
              <a:t> Ringe stellen die </a:t>
            </a:r>
            <a:r>
              <a:rPr lang="de-DE" b="1" dirty="0"/>
              <a:t>Interaktion</a:t>
            </a:r>
            <a:r>
              <a:rPr lang="de-DE" dirty="0"/>
              <a:t> des Systems mit der </a:t>
            </a:r>
            <a:r>
              <a:rPr lang="de-DE" b="1" dirty="0"/>
              <a:t>Außenwelt</a:t>
            </a:r>
            <a:r>
              <a:rPr lang="de-DE" dirty="0"/>
              <a:t> dar</a:t>
            </a:r>
          </a:p>
          <a:p>
            <a:r>
              <a:rPr lang="de-DE" dirty="0"/>
              <a:t>Die Seiten (Facetten) jedes Hexagons repräsentieren verschiedene „</a:t>
            </a:r>
            <a:r>
              <a:rPr lang="de-DE" b="1" dirty="0"/>
              <a:t>Konversationen</a:t>
            </a:r>
            <a:r>
              <a:rPr lang="de-DE" dirty="0"/>
              <a:t>,“ die der Ring mit weiter außen liegenden Schichten haben kann (d.h., Ports)</a:t>
            </a:r>
          </a:p>
          <a:p>
            <a:pPr lvl="1"/>
            <a:r>
              <a:rPr lang="de-DE" dirty="0"/>
              <a:t>Ports sind thematisch ausgerichtet, nicht nach Technologie</a:t>
            </a:r>
          </a:p>
          <a:p>
            <a:r>
              <a:rPr lang="de-DE" dirty="0"/>
              <a:t>Die Gegenstücke zu Ports (d.h., die Objekte, die an der Grenze zwischen Ringen liegen) sind Adapter, die unterschiedliche Technologien in der </a:t>
            </a:r>
            <a:r>
              <a:rPr lang="de-DE" b="1" dirty="0"/>
              <a:t>äußeren Schicht </a:t>
            </a:r>
            <a:r>
              <a:rPr lang="de-DE" b="1" i="1" dirty="0"/>
              <a:t>an die Bedürfnisse der inneren Schicht anpassen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2C737-050F-4F42-8CC6-413F84C42C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762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 Business-Anwendungen sind oft vier unterschiedliche „Schichten“ erkennbar:</a:t>
            </a:r>
          </a:p>
          <a:p>
            <a:pPr lvl="1"/>
            <a:r>
              <a:rPr lang="de-DE" dirty="0"/>
              <a:t>Präsentationsschicht/View Layer</a:t>
            </a:r>
          </a:p>
          <a:p>
            <a:pPr lvl="1"/>
            <a:r>
              <a:rPr lang="de-DE" dirty="0"/>
              <a:t>Anwendungsschicht/</a:t>
            </a:r>
            <a:r>
              <a:rPr lang="de-DE" dirty="0" err="1"/>
              <a:t>Application</a:t>
            </a:r>
            <a:r>
              <a:rPr lang="de-DE" dirty="0"/>
              <a:t>/Service Model Layer</a:t>
            </a:r>
          </a:p>
          <a:p>
            <a:pPr lvl="1"/>
            <a:r>
              <a:rPr lang="de-DE" dirty="0"/>
              <a:t>Domänenschicht/Domain Model Layer</a:t>
            </a:r>
            <a:br>
              <a:rPr lang="de-DE" dirty="0"/>
            </a:br>
            <a:r>
              <a:rPr lang="de-DE" dirty="0"/>
              <a:t>(Hier findet sich ein Großteil der Ergebnisse von OO-Design und Analyse)</a:t>
            </a:r>
          </a:p>
          <a:p>
            <a:pPr lvl="1"/>
            <a:r>
              <a:rPr lang="de-DE" dirty="0"/>
              <a:t>Infrastrukturschicht/Infrastructure Layer</a:t>
            </a:r>
          </a:p>
          <a:p>
            <a:r>
              <a:rPr lang="de-DE" dirty="0"/>
              <a:t>Vorteile: viele!</a:t>
            </a:r>
          </a:p>
          <a:p>
            <a:r>
              <a:rPr lang="de-DE" dirty="0"/>
              <a:t>Probleme:</a:t>
            </a:r>
          </a:p>
          <a:p>
            <a:pPr lvl="1"/>
            <a:r>
              <a:rPr lang="de-DE" dirty="0"/>
              <a:t>Präsentationsschicht und Infrastrukturschicht sind oft ähnlich oder identisch (z.B. bei SOA)</a:t>
            </a:r>
          </a:p>
          <a:p>
            <a:pPr lvl="1"/>
            <a:r>
              <a:rPr lang="de-DE" dirty="0"/>
              <a:t>Wie werden Abhängigkeiten zwischen den Schichten geregelt?</a:t>
            </a:r>
          </a:p>
          <a:p>
            <a:pPr lvl="1"/>
            <a:r>
              <a:rPr lang="de-DE" dirty="0"/>
              <a:t>Wie passen Unit-Tests etc. zu dieser Architektur?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2C737-050F-4F42-8CC6-413F84C42C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298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Konzeptionelle</a:t>
            </a:r>
            <a:r>
              <a:rPr lang="de-DE" dirty="0"/>
              <a:t> Struktur von Abhängigkeiten und Verantwortlichkeiten in Software</a:t>
            </a:r>
          </a:p>
          <a:p>
            <a:r>
              <a:rPr lang="de-DE" dirty="0"/>
              <a:t>„Best Practices“, keine radikal andere Art, Software zu schreiben</a:t>
            </a:r>
          </a:p>
          <a:p>
            <a:r>
              <a:rPr lang="de-DE" dirty="0"/>
              <a:t>Die hexagonalen Ringe stellen </a:t>
            </a:r>
            <a:r>
              <a:rPr lang="de-DE" b="1" dirty="0"/>
              <a:t>konzeptionelle Elemente </a:t>
            </a:r>
            <a:r>
              <a:rPr lang="de-DE" dirty="0"/>
              <a:t>eines Systems dar</a:t>
            </a:r>
          </a:p>
          <a:p>
            <a:r>
              <a:rPr lang="de-DE" dirty="0"/>
              <a:t>Mechanismen, um verschiedene Abstraktionsebenen zu entkoppeln: </a:t>
            </a:r>
            <a:r>
              <a:rPr lang="de-DE" b="1" dirty="0"/>
              <a:t>Ports</a:t>
            </a:r>
            <a:r>
              <a:rPr lang="de-DE" dirty="0"/>
              <a:t> und </a:t>
            </a:r>
            <a:r>
              <a:rPr lang="de-DE" b="1" dirty="0"/>
              <a:t>Adapter</a:t>
            </a:r>
          </a:p>
          <a:p>
            <a:r>
              <a:rPr lang="de-DE" dirty="0"/>
              <a:t>Ringe im </a:t>
            </a:r>
            <a:r>
              <a:rPr lang="de-DE" b="1" dirty="0"/>
              <a:t>Inneren</a:t>
            </a:r>
            <a:r>
              <a:rPr lang="de-DE" dirty="0"/>
              <a:t> sind </a:t>
            </a:r>
            <a:r>
              <a:rPr lang="de-DE" b="1" dirty="0"/>
              <a:t>abstrakter</a:t>
            </a:r>
            <a:r>
              <a:rPr lang="de-DE" dirty="0"/>
              <a:t>, nahe am </a:t>
            </a:r>
            <a:r>
              <a:rPr lang="de-DE" b="1" dirty="0"/>
              <a:t>Domänenmodell</a:t>
            </a:r>
            <a:r>
              <a:rPr lang="de-DE" dirty="0"/>
              <a:t> und zentral für die Funktion der Anwendung</a:t>
            </a:r>
          </a:p>
          <a:p>
            <a:r>
              <a:rPr lang="de-DE" dirty="0"/>
              <a:t>Die </a:t>
            </a:r>
            <a:r>
              <a:rPr lang="de-DE" b="1" dirty="0"/>
              <a:t>äußeren</a:t>
            </a:r>
            <a:r>
              <a:rPr lang="de-DE" dirty="0"/>
              <a:t> Ringe stellen die </a:t>
            </a:r>
            <a:r>
              <a:rPr lang="de-DE" b="1" dirty="0"/>
              <a:t>Interaktion</a:t>
            </a:r>
            <a:r>
              <a:rPr lang="de-DE" dirty="0"/>
              <a:t> des Systems mit der </a:t>
            </a:r>
            <a:r>
              <a:rPr lang="de-DE" b="1" dirty="0"/>
              <a:t>Außenwelt</a:t>
            </a:r>
            <a:r>
              <a:rPr lang="de-DE" dirty="0"/>
              <a:t> dar</a:t>
            </a:r>
          </a:p>
          <a:p>
            <a:r>
              <a:rPr lang="de-DE" dirty="0"/>
              <a:t>Die Seiten (Facetten) jedes Hexagons repräsentieren verschiedene „</a:t>
            </a:r>
            <a:r>
              <a:rPr lang="de-DE" b="1" dirty="0"/>
              <a:t>Konversationen</a:t>
            </a:r>
            <a:r>
              <a:rPr lang="de-DE" dirty="0"/>
              <a:t>,“ die der Ring mit weiter außen liegenden Schichten haben kann (d.h., Ports)</a:t>
            </a:r>
          </a:p>
          <a:p>
            <a:pPr lvl="1"/>
            <a:r>
              <a:rPr lang="de-DE" dirty="0"/>
              <a:t>Ports sind thematisch ausgerichtet, nicht nach Technologie</a:t>
            </a:r>
          </a:p>
          <a:p>
            <a:r>
              <a:rPr lang="de-DE" dirty="0"/>
              <a:t>Die Gegenstücke zu Ports (d.h., die Objekte, die an der Grenze zwischen Ringen liegen) sind Adapter, die unterschiedliche Technologien in der </a:t>
            </a:r>
            <a:r>
              <a:rPr lang="de-DE" b="1" dirty="0"/>
              <a:t>äußeren Schicht </a:t>
            </a:r>
            <a:r>
              <a:rPr lang="de-DE" b="1" i="1" dirty="0"/>
              <a:t>an die Bedürfnisse der inneren Schicht anpassen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02C737-050F-4F42-8CC6-413F84C42C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6544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Konzeptionelle</a:t>
            </a:r>
            <a:r>
              <a:rPr lang="de-DE" dirty="0"/>
              <a:t> Struktur von Abhängigkeiten und Verantwortlichkeiten in Software</a:t>
            </a:r>
          </a:p>
          <a:p>
            <a:r>
              <a:rPr lang="de-DE" dirty="0"/>
              <a:t>„Best Practices“, keine radikal andere Art, Software zu schreiben</a:t>
            </a:r>
          </a:p>
          <a:p>
            <a:r>
              <a:rPr lang="de-DE" dirty="0"/>
              <a:t>Die hexagonalen Ringe stellen </a:t>
            </a:r>
            <a:r>
              <a:rPr lang="de-DE" b="1" dirty="0"/>
              <a:t>konzeptionelle Elemente </a:t>
            </a:r>
            <a:r>
              <a:rPr lang="de-DE" dirty="0"/>
              <a:t>eines Systems dar</a:t>
            </a:r>
          </a:p>
          <a:p>
            <a:r>
              <a:rPr lang="de-DE" dirty="0"/>
              <a:t>Mechanismen, um verschiedene Abstraktionsebenen zu entkoppeln: </a:t>
            </a:r>
            <a:r>
              <a:rPr lang="de-DE" b="1" dirty="0"/>
              <a:t>Ports</a:t>
            </a:r>
            <a:r>
              <a:rPr lang="de-DE" dirty="0"/>
              <a:t> und </a:t>
            </a:r>
            <a:r>
              <a:rPr lang="de-DE" b="1" dirty="0"/>
              <a:t>Adapter</a:t>
            </a:r>
          </a:p>
          <a:p>
            <a:r>
              <a:rPr lang="de-DE" dirty="0"/>
              <a:t>Ringe im </a:t>
            </a:r>
            <a:r>
              <a:rPr lang="de-DE" b="1" dirty="0"/>
              <a:t>Inneren</a:t>
            </a:r>
            <a:r>
              <a:rPr lang="de-DE" dirty="0"/>
              <a:t> sind </a:t>
            </a:r>
            <a:r>
              <a:rPr lang="de-DE" b="1" dirty="0"/>
              <a:t>abstrakter</a:t>
            </a:r>
            <a:r>
              <a:rPr lang="de-DE" dirty="0"/>
              <a:t>, nahe am </a:t>
            </a:r>
            <a:r>
              <a:rPr lang="de-DE" b="1" dirty="0"/>
              <a:t>Domänenmodell</a:t>
            </a:r>
            <a:r>
              <a:rPr lang="de-DE" dirty="0"/>
              <a:t> und zentral für die Funktion der Anwendung</a:t>
            </a:r>
          </a:p>
          <a:p>
            <a:r>
              <a:rPr lang="de-DE" dirty="0"/>
              <a:t>Die </a:t>
            </a:r>
            <a:r>
              <a:rPr lang="de-DE" b="1" dirty="0"/>
              <a:t>äußeren</a:t>
            </a:r>
            <a:r>
              <a:rPr lang="de-DE" dirty="0"/>
              <a:t> Ringe stellen die </a:t>
            </a:r>
            <a:r>
              <a:rPr lang="de-DE" b="1" dirty="0"/>
              <a:t>Interaktion</a:t>
            </a:r>
            <a:r>
              <a:rPr lang="de-DE" dirty="0"/>
              <a:t> des Systems mit der </a:t>
            </a:r>
            <a:r>
              <a:rPr lang="de-DE" b="1" dirty="0"/>
              <a:t>Außenwelt</a:t>
            </a:r>
            <a:r>
              <a:rPr lang="de-DE" dirty="0"/>
              <a:t> dar</a:t>
            </a:r>
          </a:p>
          <a:p>
            <a:r>
              <a:rPr lang="de-DE" dirty="0"/>
              <a:t>Die Seiten (Facetten) jedes Hexagons repräsentieren verschiedene „</a:t>
            </a:r>
            <a:r>
              <a:rPr lang="de-DE" b="1" dirty="0"/>
              <a:t>Konversationen</a:t>
            </a:r>
            <a:r>
              <a:rPr lang="de-DE" dirty="0"/>
              <a:t>,“ die der Ring mit weiter außen liegenden Schichten haben kann (d.h., Ports)</a:t>
            </a:r>
          </a:p>
          <a:p>
            <a:pPr lvl="1"/>
            <a:r>
              <a:rPr lang="de-DE" dirty="0"/>
              <a:t>Ports sind thematisch ausgerichtet, nicht nach Technologie</a:t>
            </a:r>
          </a:p>
          <a:p>
            <a:r>
              <a:rPr lang="de-DE" dirty="0"/>
              <a:t>Die Gegenstücke zu Ports (d.h., die Objekte, die an der Grenze zwischen Ringen liegen) sind Adapter, die unterschiedliche Technologien in der </a:t>
            </a:r>
            <a:r>
              <a:rPr lang="de-DE" b="1" dirty="0"/>
              <a:t>äußeren Schicht </a:t>
            </a:r>
            <a:r>
              <a:rPr lang="de-DE" b="1" i="1" dirty="0"/>
              <a:t>an die Bedürfnisse der inneren Schicht anpassen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02C737-050F-4F42-8CC6-413F84C42C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3992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2C737-050F-4F42-8CC6-413F84C42CD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98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Idee: Verschiedene Interfaces für verschiedenen Aspekte:</a:t>
            </a:r>
          </a:p>
          <a:p>
            <a:pPr lvl="1"/>
            <a:r>
              <a:rPr lang="de-DE" dirty="0" err="1">
                <a:latin typeface="Liberation Mono" panose="02070409020205020404" pitchFamily="49" charset="0"/>
                <a:cs typeface="Liberation Mono" panose="02070409020205020404" pitchFamily="49" charset="0"/>
              </a:rPr>
              <a:t>IGeometryObject</a:t>
            </a:r>
            <a:r>
              <a:rPr lang="de-DE" dirty="0"/>
              <a:t> für die rein geometrischen Aspekte</a:t>
            </a:r>
          </a:p>
          <a:p>
            <a:pPr lvl="1"/>
            <a:r>
              <a:rPr lang="de-DE" dirty="0" err="1">
                <a:latin typeface="Liberation Mono" panose="02070409020205020404" pitchFamily="49" charset="0"/>
                <a:cs typeface="Liberation Mono" panose="02070409020205020404" pitchFamily="49" charset="0"/>
              </a:rPr>
              <a:t>IRenderObject</a:t>
            </a:r>
            <a:r>
              <a:rPr lang="de-DE" dirty="0"/>
              <a:t> für die Aspekte, die Rendering betreffen (</a:t>
            </a:r>
            <a:r>
              <a:rPr lang="de-DE" dirty="0" err="1"/>
              <a:t>render</a:t>
            </a:r>
            <a:r>
              <a:rPr lang="de-DE" dirty="0"/>
              <a:t>())</a:t>
            </a:r>
          </a:p>
          <a:p>
            <a:pPr lvl="1"/>
            <a:r>
              <a:rPr lang="de-DE" dirty="0" err="1">
                <a:latin typeface="Liberation Mono" panose="02070409020205020404" pitchFamily="49" charset="0"/>
                <a:cs typeface="Liberation Mono" panose="02070409020205020404" pitchFamily="49" charset="0"/>
              </a:rPr>
              <a:t>IPhysicsObject</a:t>
            </a:r>
            <a:r>
              <a:rPr lang="de-DE" dirty="0"/>
              <a:t> für die Aspekte, die Physik und Kollision betreffen (</a:t>
            </a:r>
            <a:r>
              <a:rPr lang="de-DE" dirty="0" err="1"/>
              <a:t>collide</a:t>
            </a:r>
            <a:r>
              <a:rPr lang="de-DE" dirty="0"/>
              <a:t>())</a:t>
            </a:r>
          </a:p>
          <a:p>
            <a:pPr lvl="1"/>
            <a:r>
              <a:rPr lang="de-DE" dirty="0" err="1">
                <a:latin typeface="Liberation Mono" panose="02070409020205020404" pitchFamily="49" charset="0"/>
                <a:cs typeface="Liberation Mono" panose="02070409020205020404" pitchFamily="49" charset="0"/>
              </a:rPr>
              <a:t>IKinematicObject</a:t>
            </a:r>
            <a:r>
              <a:rPr lang="de-DE" dirty="0"/>
              <a:t> für die Aspekte, die Bewegung betreffen</a:t>
            </a:r>
          </a:p>
          <a:p>
            <a:pPr lvl="1"/>
            <a:r>
              <a:rPr lang="de-DE" dirty="0" err="1">
                <a:latin typeface="Liberation Mono" panose="02070409020205020404" pitchFamily="49" charset="0"/>
                <a:cs typeface="Liberation Mono" panose="02070409020205020404" pitchFamily="49" charset="0"/>
              </a:rPr>
              <a:t>INavigationObject</a:t>
            </a:r>
            <a:r>
              <a:rPr lang="de-DE" dirty="0"/>
              <a:t> für die Aspekte, die Navigation betreffen</a:t>
            </a:r>
          </a:p>
          <a:p>
            <a:pPr lvl="1"/>
            <a:r>
              <a:rPr lang="de-DE" dirty="0" err="1">
                <a:latin typeface="Liberation Mono" panose="02070409020205020404" pitchFamily="49" charset="0"/>
                <a:cs typeface="Liberation Mono" panose="02070409020205020404" pitchFamily="49" charset="0"/>
              </a:rPr>
              <a:t>IAttackingObject</a:t>
            </a:r>
            <a:r>
              <a:rPr lang="de-DE" dirty="0"/>
              <a:t> für die Standard-Angriffsfähigkeiten</a:t>
            </a:r>
          </a:p>
          <a:p>
            <a:pPr lvl="1"/>
            <a:r>
              <a:rPr lang="de-DE" dirty="0"/>
              <a:t>Wie können dabei Fähigkeiten wie </a:t>
            </a:r>
            <a:r>
              <a:rPr lang="de-DE" dirty="0" err="1"/>
              <a:t>performSuperSpecialMove</a:t>
            </a:r>
            <a:r>
              <a:rPr lang="de-DE" dirty="0"/>
              <a:t>() behandelt werden?</a:t>
            </a:r>
          </a:p>
          <a:p>
            <a:r>
              <a:rPr lang="de-DE" dirty="0"/>
              <a:t>Vorteil: Clients können gegen das Interface implementiert werden, das sie benötigen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164411-04B2-4615-9FCF-D4F73F357CF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0919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Probleme:</a:t>
            </a:r>
          </a:p>
          <a:p>
            <a:pPr lvl="1"/>
            <a:r>
              <a:rPr lang="de-DE" dirty="0"/>
              <a:t>Viele Interfaces, die von einer Klasse implementiert werden</a:t>
            </a:r>
          </a:p>
          <a:p>
            <a:pPr lvl="1"/>
            <a:r>
              <a:rPr lang="de-DE" dirty="0"/>
              <a:t>Nicht sehr flexibel</a:t>
            </a:r>
          </a:p>
          <a:p>
            <a:pPr lvl="1"/>
            <a:r>
              <a:rPr lang="de-DE" dirty="0"/>
              <a:t>Die </a:t>
            </a:r>
            <a:r>
              <a:rPr lang="de-DE" dirty="0" err="1">
                <a:latin typeface="Liberation Mono" panose="02070409020205020404" pitchFamily="49" charset="0"/>
                <a:cs typeface="Liberation Mono" panose="02070409020205020404" pitchFamily="49" charset="0"/>
              </a:rPr>
              <a:t>GameCharacter</a:t>
            </a:r>
            <a:r>
              <a:rPr lang="de-DE" dirty="0"/>
              <a:t>-Klasse muss für fast jede Änderung der Systemfunktionalität angepasst werden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164411-04B2-4615-9FCF-D4F73F357CF9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2017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4.xml"/><Relationship Id="rId7" Type="http://schemas.openxmlformats.org/officeDocument/2006/relationships/image" Target="../media/image3.jpe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image" Target="../media/image2.png"/><Relationship Id="rId2" Type="http://schemas.openxmlformats.org/officeDocument/2006/relationships/tags" Target="../tags/tag2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7" Type="http://schemas.openxmlformats.org/officeDocument/2006/relationships/image" Target="../media/image6.png"/><Relationship Id="rId2" Type="http://schemas.openxmlformats.org/officeDocument/2006/relationships/tags" Target="../tags/tag25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2.png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0.xml"/><Relationship Id="rId7" Type="http://schemas.openxmlformats.org/officeDocument/2006/relationships/image" Target="../media/image5.jpg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2.png"/><Relationship Id="rId2" Type="http://schemas.openxmlformats.org/officeDocument/2006/relationships/tags" Target="../tags/tag1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../media/image2.png"/><Relationship Id="rId2" Type="http://schemas.openxmlformats.org/officeDocument/2006/relationships/tags" Target="../tags/tag1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D14543A6-537F-4089-9A3E-E7BD17CFC5C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995181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4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EC58F9BB-37A4-4F8E-ACE4-B023CD458C2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de-DE" sz="60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8D1866-871B-43A1-AE2E-1D87994570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088" b="11906"/>
          <a:stretch/>
        </p:blipFill>
        <p:spPr>
          <a:xfrm>
            <a:off x="3413" y="330369"/>
            <a:ext cx="12188952" cy="6527631"/>
          </a:xfrm>
          <a:prstGeom prst="rect">
            <a:avLst/>
          </a:prstGeom>
        </p:spPr>
      </p:pic>
      <p:sp>
        <p:nvSpPr>
          <p:cNvPr id="11" name="Freihandform: Form 2">
            <a:extLst>
              <a:ext uri="{FF2B5EF4-FFF2-40B4-BE49-F238E27FC236}">
                <a16:creationId xmlns:a16="http://schemas.microsoft.com/office/drawing/2014/main" id="{59723EE7-2D9E-40C5-9DB4-01066F2C69FB}"/>
              </a:ext>
            </a:extLst>
          </p:cNvPr>
          <p:cNvSpPr/>
          <p:nvPr userDrawn="1"/>
        </p:nvSpPr>
        <p:spPr>
          <a:xfrm>
            <a:off x="0" y="-1"/>
            <a:ext cx="12193559" cy="2801073"/>
          </a:xfrm>
          <a:custGeom>
            <a:avLst>
              <a:gd name="f0" fmla="val 13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D7C712E-2F70-42A6-A52D-D9653144A8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255000" y="6461761"/>
            <a:ext cx="3597910" cy="200376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9" name="Picture 8" descr="A picture containing building&#10;&#10;Description automatically generated">
            <a:extLst>
              <a:ext uri="{FF2B5EF4-FFF2-40B4-BE49-F238E27FC236}">
                <a16:creationId xmlns:a16="http://schemas.microsoft.com/office/drawing/2014/main" id="{D95D9418-0F89-4432-A265-96ECB2157CA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823" y="786066"/>
            <a:ext cx="1371942" cy="122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92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und Text (Variante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04A1A60-F6CA-4327-B13E-F91E1552BEF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347862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81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CAE9E515-2F28-41DC-BFAE-E2DAEC28DE8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0130A2B9-13B3-435E-B671-552BAB16C0DB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E8E1DC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23" name="Bildplatzhalter 5">
            <a:extLst>
              <a:ext uri="{FF2B5EF4-FFF2-40B4-BE49-F238E27FC236}">
                <a16:creationId xmlns:a16="http://schemas.microsoft.com/office/drawing/2014/main" id="{EC02C137-EF2A-4A7F-B93D-236E35730E4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223965"/>
            <a:ext cx="12193588" cy="2740786"/>
          </a:xfrm>
          <a:solidFill>
            <a:schemeClr val="accent2">
              <a:alpha val="76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err="1"/>
              <a:t>Bildplatzhalter</a:t>
            </a:r>
            <a:r>
              <a:rPr lang="en-GB" dirty="0"/>
              <a:t> – </a:t>
            </a:r>
            <a:r>
              <a:rPr lang="en-GB" dirty="0" err="1"/>
              <a:t>ggf</a:t>
            </a:r>
            <a:r>
              <a:rPr lang="en-GB" dirty="0"/>
              <a:t>. </a:t>
            </a:r>
            <a:r>
              <a:rPr lang="en-GB" dirty="0" err="1"/>
              <a:t>löschen</a:t>
            </a:r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9FC0CC-9033-4D8A-A6BC-A002B24C0BD2}"/>
              </a:ext>
            </a:extLst>
          </p:cNvPr>
          <p:cNvGrpSpPr/>
          <p:nvPr userDrawn="1"/>
        </p:nvGrpSpPr>
        <p:grpSpPr>
          <a:xfrm>
            <a:off x="-105798" y="3964785"/>
            <a:ext cx="12465438" cy="3079164"/>
            <a:chOff x="-105798" y="3964785"/>
            <a:chExt cx="12465438" cy="3079164"/>
          </a:xfrm>
          <a:solidFill>
            <a:schemeClr val="bg1"/>
          </a:solidFill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0B9FC7D-7671-4359-868C-C18751149F40}"/>
                </a:ext>
              </a:extLst>
            </p:cNvPr>
            <p:cNvSpPr/>
            <p:nvPr/>
          </p:nvSpPr>
          <p:spPr>
            <a:xfrm>
              <a:off x="11096724" y="5191609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C7579E3-F175-4297-A6C3-5E9519499DE0}"/>
                </a:ext>
              </a:extLst>
            </p:cNvPr>
            <p:cNvSpPr/>
            <p:nvPr/>
          </p:nvSpPr>
          <p:spPr>
            <a:xfrm>
              <a:off x="4985600" y="602979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01C1388-D348-4EFE-BB0A-2538F0008C56}"/>
                </a:ext>
              </a:extLst>
            </p:cNvPr>
            <p:cNvCxnSpPr>
              <a:stCxn id="13" idx="2"/>
            </p:cNvCxnSpPr>
            <p:nvPr/>
          </p:nvCxnSpPr>
          <p:spPr>
            <a:xfrm flipH="1">
              <a:off x="-105798" y="6087052"/>
              <a:ext cx="5091398" cy="67768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184C34E-E1B6-4430-AC8C-320A45C50A02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 flipH="1">
              <a:off x="4985600" y="5258319"/>
              <a:ext cx="6184336" cy="82873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EC5E628-AC25-45A9-BC32-6FB82C2DD70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3984" y="524886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D03EF75-8E6F-492B-9C80-29C114C036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9936" y="3964785"/>
              <a:ext cx="1023623" cy="126581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9FCBD96-5C9A-4FCF-B7F5-23C75481F6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8155" y="6075583"/>
              <a:ext cx="1076732" cy="968366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CCAE83F-C8C0-48C7-9BDF-8F066C3A5F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9546" y="5257112"/>
              <a:ext cx="4324438" cy="176826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7E2913-91A6-47CD-96F6-AF7139995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1946733"/>
            <a:ext cx="3705542" cy="769441"/>
          </a:xfr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lang="de-DE" kern="0" dirty="0">
                <a:solidFill>
                  <a:schemeClr val="accent2"/>
                </a:solidFill>
                <a:ea typeface="+mn-ea"/>
              </a:defRPr>
            </a:lvl1pPr>
          </a:lstStyle>
          <a:p>
            <a:pPr lvl="0" defTabSz="914400" eaLnBrk="1" latinLnBrk="0"/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75728D-E669-449B-AEB3-9AC3A288A0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AC4F1E0-5DE6-4A2B-BD02-9129EACDDD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4409954"/>
            <a:ext cx="10261600" cy="1719384"/>
          </a:xfrm>
        </p:spPr>
        <p:txBody>
          <a:bodyPr/>
          <a:lstStyle>
            <a:lvl1pPr>
              <a:defRPr sz="1800" b="0">
                <a:solidFill>
                  <a:schemeClr val="accent2"/>
                </a:solidFill>
              </a:defRPr>
            </a:lvl1pPr>
            <a:lvl2pPr>
              <a:defRPr sz="1800" b="0">
                <a:solidFill>
                  <a:schemeClr val="accent2"/>
                </a:solidFill>
              </a:defRPr>
            </a:lvl2pPr>
            <a:lvl3pPr>
              <a:defRPr sz="1800" b="0">
                <a:solidFill>
                  <a:schemeClr val="accent2"/>
                </a:solidFill>
              </a:defRPr>
            </a:lvl3pPr>
            <a:lvl4pPr>
              <a:defRPr sz="1800" b="0"/>
            </a:lvl4pPr>
            <a:lvl5pPr>
              <a:defRPr sz="18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22" name="Picture 2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2202BDBF-E0F4-420D-A674-ED627E9B1DF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60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 (Variante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796E430-E199-42D1-B750-00CFE32E27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152524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73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72C0A64-6206-47F9-B774-144C1A5CFA2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Bildplatzhalter 5">
            <a:extLst>
              <a:ext uri="{FF2B5EF4-FFF2-40B4-BE49-F238E27FC236}">
                <a16:creationId xmlns:a16="http://schemas.microsoft.com/office/drawing/2014/main" id="{8A3E5293-193E-4B93-B263-4B5F18B646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223963"/>
            <a:ext cx="5400720" cy="5634037"/>
          </a:xfrm>
          <a:solidFill>
            <a:schemeClr val="accent2">
              <a:alpha val="76000"/>
            </a:schemeClr>
          </a:solidFill>
        </p:spPr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BF67F5-C9FB-4443-A3BF-5AD5D375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6000" y="1946735"/>
            <a:ext cx="5413338" cy="78630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EA2EC6-426A-4C23-8F5B-477952BFCF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1ABBD5B-16B2-4EE3-AEE1-1DEF4D8004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96000" y="3033713"/>
            <a:ext cx="5413338" cy="30956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6827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82BEA0F-D748-4945-B265-C1D001BBF3C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149560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91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96D9E8A8-96EC-45DC-98B9-24C93A48DEF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3BFE3B-ABB1-4EA4-A211-413BCDDCD3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14487" t="34330" r="14457" b="10465"/>
          <a:stretch/>
        </p:blipFill>
        <p:spPr>
          <a:xfrm>
            <a:off x="4611" y="0"/>
            <a:ext cx="12188977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53EF863-8B2B-47E2-B003-6FE342397862}"/>
              </a:ext>
            </a:extLst>
          </p:cNvPr>
          <p:cNvSpPr txBox="1">
            <a:spLocks/>
          </p:cNvSpPr>
          <p:nvPr userDrawn="1"/>
        </p:nvSpPr>
        <p:spPr>
          <a:xfrm>
            <a:off x="947738" y="3565463"/>
            <a:ext cx="10261600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bg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de-DE" sz="2000" kern="0" dirty="0">
                <a:solidFill>
                  <a:schemeClr val="bg1"/>
                </a:solidFill>
              </a:rPr>
              <a:t>VIELEN DANK FÜR IHRE AUFMERKSAMKEIT.</a:t>
            </a:r>
          </a:p>
        </p:txBody>
      </p:sp>
    </p:spTree>
    <p:extLst>
      <p:ext uri="{BB962C8B-B14F-4D97-AF65-F5344CB8AC3E}">
        <p14:creationId xmlns:p14="http://schemas.microsoft.com/office/powerpoint/2010/main" val="9704144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B660F-AC2D-4C4A-B0CE-676AF6DF1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9A705-E8B9-4C5F-9DAF-446F3C6F7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E5599-CA50-4E01-A5B7-19E6C1EFE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10/30/2020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749A3-B6B0-4E47-81ED-BE674D537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8647C-26C0-447F-923A-8CA309515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058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240" y="1300786"/>
            <a:ext cx="8691108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240" y="3886201"/>
            <a:ext cx="8691108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910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B0AD5E-2686-4BEC-BB0F-8E67198AC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10/30/2020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1D4263-C7B6-4AB6-938E-45272E893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6FBE59-B9CA-4C6E-95EA-7051D3C0C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202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rbvariante (dunk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BBD0E80A-4A08-4CA9-A51F-C439E2C2901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425267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71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6D12DEDE-2F3C-4CD4-9A94-EF7BDD02606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Freihandform: Form 4">
            <a:extLst>
              <a:ext uri="{FF2B5EF4-FFF2-40B4-BE49-F238E27FC236}">
                <a16:creationId xmlns:a16="http://schemas.microsoft.com/office/drawing/2014/main" id="{B2F63660-DA86-4B29-BD7F-0791D0F28499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333333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D44B7D1-B6DF-44B2-AF37-5E979F0B5FB7}"/>
              </a:ext>
            </a:extLst>
          </p:cNvPr>
          <p:cNvGrpSpPr/>
          <p:nvPr userDrawn="1"/>
        </p:nvGrpSpPr>
        <p:grpSpPr>
          <a:xfrm>
            <a:off x="-105798" y="1166741"/>
            <a:ext cx="12465438" cy="5877208"/>
            <a:chOff x="-105798" y="1166741"/>
            <a:chExt cx="12465438" cy="5877208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DE7E0BE-167C-4C7B-A2A1-F1339E406305}"/>
                </a:ext>
              </a:extLst>
            </p:cNvPr>
            <p:cNvSpPr/>
            <p:nvPr/>
          </p:nvSpPr>
          <p:spPr>
            <a:xfrm>
              <a:off x="11096724" y="5191609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6EB918E-A3FD-45E0-B11E-6CD826FDCB6F}"/>
                </a:ext>
              </a:extLst>
            </p:cNvPr>
            <p:cNvSpPr/>
            <p:nvPr/>
          </p:nvSpPr>
          <p:spPr>
            <a:xfrm>
              <a:off x="4985600" y="602979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74274AF-5F88-498F-B26C-8DE500443544}"/>
                </a:ext>
              </a:extLst>
            </p:cNvPr>
            <p:cNvCxnSpPr>
              <a:stCxn id="11" idx="2"/>
            </p:cNvCxnSpPr>
            <p:nvPr/>
          </p:nvCxnSpPr>
          <p:spPr>
            <a:xfrm flipH="1">
              <a:off x="-105798" y="6087052"/>
              <a:ext cx="5091398" cy="67768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B476013-EC7F-40C2-8985-4DC79CD60CDF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H="1">
              <a:off x="4985600" y="5258319"/>
              <a:ext cx="6184336" cy="82873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70B9D25-24B0-4271-B2A3-F27860ACE121}"/>
                </a:ext>
              </a:extLst>
            </p:cNvPr>
            <p:cNvCxnSpPr>
              <a:cxnSpLocks/>
            </p:cNvCxnSpPr>
            <p:nvPr/>
          </p:nvCxnSpPr>
          <p:spPr>
            <a:xfrm>
              <a:off x="11153984" y="524886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529AF9-83A7-4A29-B985-36839BE51A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9936" y="1166741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BE0219E-B19A-4B47-AD0E-325B2E1DB7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8155" y="6075583"/>
              <a:ext cx="1076732" cy="968366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D76657F-459E-4991-8FEB-7DF8E02BF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9546" y="5257112"/>
              <a:ext cx="4324438" cy="176826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78A1E2-B266-4C5C-9038-BF140B63D9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DE74EA9-174C-457F-9438-AACACFE9A0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pic>
        <p:nvPicPr>
          <p:cNvPr id="18" name="Picture 17" descr="A picture containing building&#10;&#10;Description automatically generated">
            <a:extLst>
              <a:ext uri="{FF2B5EF4-FFF2-40B4-BE49-F238E27FC236}">
                <a16:creationId xmlns:a16="http://schemas.microsoft.com/office/drawing/2014/main" id="{007C7A14-75ED-462A-8C29-78404B6D593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672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rbvariante – Zwei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FC1FBC5-FA0E-4AA6-A1CC-83136BC436E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46624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96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FBEF2925-1490-4BBB-95A6-386EAD1D2EB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Freihandform: Form 4">
            <a:extLst>
              <a:ext uri="{FF2B5EF4-FFF2-40B4-BE49-F238E27FC236}">
                <a16:creationId xmlns:a16="http://schemas.microsoft.com/office/drawing/2014/main" id="{ECBF5769-E800-4C5F-AEE0-ABFA36815E26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89F4BA-2D89-4650-AD36-7CF36C2E174B}"/>
              </a:ext>
            </a:extLst>
          </p:cNvPr>
          <p:cNvGrpSpPr/>
          <p:nvPr userDrawn="1"/>
        </p:nvGrpSpPr>
        <p:grpSpPr>
          <a:xfrm>
            <a:off x="-310915" y="692467"/>
            <a:ext cx="4701499" cy="7389994"/>
            <a:chOff x="-310915" y="692467"/>
            <a:chExt cx="4701499" cy="7389994"/>
          </a:xfrm>
          <a:solidFill>
            <a:schemeClr val="bg1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D65BF82-F093-4C2D-8D09-596318DC6138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05F3245-BC3A-484D-98AA-E342D96AD444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59AA07D-9E1B-4E07-9CFD-2B64E35DD36D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2567DBE-FA7E-4482-B2B1-1386BEEB33E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6DC5BCF-FEC4-43C6-86A9-99196B1F507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E126266-41D0-47A5-9EA9-AC5B08527E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1F35310-9150-47D8-BE1A-82B5799F59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8B3652-095C-471A-A60B-C7BC05D6D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4008CF-8A94-4D00-A56B-0B2963AB29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Coding Akademie München GmbH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6ECCE352-32A7-4BAA-9224-B1CF399503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4"/>
            <a:ext cx="10261600" cy="7994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F7E0732-50F1-4773-9628-193EA0BBFD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7738" y="5329856"/>
            <a:ext cx="10261600" cy="7994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3748DDE-C0C0-4535-96AC-601746B0A2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4543195"/>
            <a:ext cx="10261600" cy="410530"/>
          </a:xfrm>
        </p:spPr>
        <p:txBody>
          <a:bodyPr>
            <a:spAutoFit/>
          </a:bodyPr>
          <a:lstStyle>
            <a:lvl1pPr>
              <a:spcAft>
                <a:spcPts val="0"/>
              </a:spcAft>
              <a:defRPr sz="2500" cap="all" baseline="0">
                <a:solidFill>
                  <a:schemeClr val="bg2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22" name="Picture 2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B17EF088-183B-478E-9448-D43BBC0A864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un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B23B5A8-D5FC-4407-A2A2-C3481861E3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712461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10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B8FCC894-EC3C-4D43-8836-DDF70355D8B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1" name="Picture 10" descr="A person flying through the air on a snow covered mountain&#10;&#10;Description automatically generated">
            <a:extLst>
              <a:ext uri="{FF2B5EF4-FFF2-40B4-BE49-F238E27FC236}">
                <a16:creationId xmlns:a16="http://schemas.microsoft.com/office/drawing/2014/main" id="{5810151F-6DAF-4E76-BF6A-61CBC2BE41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822"/>
          <a:stretch/>
        </p:blipFill>
        <p:spPr>
          <a:xfrm>
            <a:off x="0" y="1224000"/>
            <a:ext cx="12193588" cy="5634000"/>
          </a:xfrm>
          <a:prstGeom prst="rect">
            <a:avLst/>
          </a:prstGeom>
        </p:spPr>
      </p:pic>
      <p:sp>
        <p:nvSpPr>
          <p:cNvPr id="5" name="Freihandform: Form 2">
            <a:extLst>
              <a:ext uri="{FF2B5EF4-FFF2-40B4-BE49-F238E27FC236}">
                <a16:creationId xmlns:a16="http://schemas.microsoft.com/office/drawing/2014/main" id="{2691C14E-39AF-4132-8C91-12542F1EF30A}"/>
              </a:ext>
            </a:extLst>
          </p:cNvPr>
          <p:cNvSpPr/>
          <p:nvPr userDrawn="1"/>
        </p:nvSpPr>
        <p:spPr>
          <a:xfrm>
            <a:off x="0" y="0"/>
            <a:ext cx="12193559" cy="1224000"/>
          </a:xfrm>
          <a:custGeom>
            <a:avLst>
              <a:gd name="f0" fmla="val 28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C0602B-2707-413D-BC93-3258944F80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2" name="Picture 1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7672403B-842A-49C6-8BEB-4D6B518EBD9F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1ACA0BD-5512-4562-97BF-68ECC8FD9F4D}"/>
              </a:ext>
            </a:extLst>
          </p:cNvPr>
          <p:cNvGrpSpPr/>
          <p:nvPr userDrawn="1"/>
        </p:nvGrpSpPr>
        <p:grpSpPr>
          <a:xfrm>
            <a:off x="-310915" y="692467"/>
            <a:ext cx="4701499" cy="7389994"/>
            <a:chOff x="-310915" y="692467"/>
            <a:chExt cx="4701499" cy="7389994"/>
          </a:xfrm>
          <a:solidFill>
            <a:schemeClr val="bg1"/>
          </a:solidFill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303BB8C-41AF-4F2C-8E7B-2454DA7D49E3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BCDE6DD-93E6-4C00-AF79-FD68949134B3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1EFFD12-5E8B-4A06-BF8C-ED119969A616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874F66-3BEA-4515-AB65-E271139BDA6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B75179D-9B26-4C80-8052-97E1D0FB814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130ABBE-6CA5-41C3-B26A-28B3E7610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E4B0BA7-9C00-43BF-A992-242B81C18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B4E6DFDD-3D97-4EC1-BAC1-AFC3E87A1AB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223963"/>
            <a:ext cx="12193588" cy="5634037"/>
          </a:xfrm>
          <a:solidFill>
            <a:schemeClr val="accent2">
              <a:alpha val="2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Bildplatzhalter</a:t>
            </a:r>
            <a:r>
              <a:rPr lang="en-GB" dirty="0"/>
              <a:t> – </a:t>
            </a:r>
            <a:r>
              <a:rPr lang="en-GB" dirty="0" err="1"/>
              <a:t>Neues</a:t>
            </a:r>
            <a:r>
              <a:rPr lang="en-GB" dirty="0"/>
              <a:t> Bild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einfügen</a:t>
            </a:r>
            <a:r>
              <a:rPr lang="en-GB" dirty="0"/>
              <a:t>, </a:t>
            </a:r>
            <a:r>
              <a:rPr lang="en-GB" dirty="0" err="1"/>
              <a:t>oder</a:t>
            </a:r>
            <a:r>
              <a:rPr lang="en-GB" dirty="0"/>
              <a:t> </a:t>
            </a:r>
            <a:r>
              <a:rPr lang="en-GB" dirty="0" err="1"/>
              <a:t>löschen</a:t>
            </a:r>
            <a:r>
              <a:rPr lang="en-GB" dirty="0"/>
              <a:t> falls </a:t>
            </a:r>
            <a:r>
              <a:rPr lang="en-GB" dirty="0" err="1"/>
              <a:t>festes</a:t>
            </a:r>
            <a:r>
              <a:rPr lang="en-GB" dirty="0"/>
              <a:t> </a:t>
            </a:r>
            <a:r>
              <a:rPr lang="en-GB" dirty="0" err="1"/>
              <a:t>Hintergrundbild</a:t>
            </a:r>
            <a:r>
              <a:rPr lang="en-GB" dirty="0"/>
              <a:t> </a:t>
            </a:r>
            <a:r>
              <a:rPr lang="en-GB" dirty="0" err="1"/>
              <a:t>gewünscht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37288-69B6-4DA0-BD7E-BD7A01D35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3848400"/>
            <a:ext cx="5782197" cy="3852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3679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mit Störer - dun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C1F08ED-317F-4C8E-8AC5-3645E77303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051927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44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EA445690-D26D-440C-9D0E-F82F09C82CE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5149056" cy="30956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7AC7325-61E4-4525-94CC-1AA9B69662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59640" y="3033713"/>
            <a:ext cx="3779640" cy="917513"/>
          </a:xfrm>
          <a:solidFill>
            <a:schemeClr val="accent6"/>
          </a:solidFill>
        </p:spPr>
        <p:txBody>
          <a:bodyPr lIns="180000" tIns="180000" rIns="180000" bIns="180000">
            <a:spAutoFit/>
          </a:bodyPr>
          <a:lstStyle>
            <a:lvl1pPr marL="263525" indent="-263525">
              <a:buFont typeface="Symbol" panose="05050102010706020507" pitchFamily="18" charset="2"/>
              <a:buChar char="·"/>
              <a:tabLst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chemeClr val="tx1"/>
                </a:solidFill>
              </a:defRPr>
            </a:lvl1pPr>
            <a:lvl2pPr marL="0" indent="0">
              <a:buFont typeface="Symbol" panose="05050102010706020507" pitchFamily="18" charset="2"/>
              <a:buNone/>
              <a:defRPr b="1"/>
            </a:lvl2pPr>
            <a:lvl3pPr marL="357188" indent="-179388">
              <a:buFont typeface="Symbol" panose="05050102010706020507" pitchFamily="18" charset="2"/>
              <a:buChar char="·"/>
              <a:defRPr b="1"/>
            </a:lvl3pPr>
            <a:lvl4pPr marL="536575" indent="-179388">
              <a:buFont typeface="Symbol" panose="05050102010706020507" pitchFamily="18" charset="2"/>
              <a:buChar char="·"/>
              <a:defRPr b="1"/>
            </a:lvl4pPr>
            <a:lvl5pPr marL="714375" indent="-179388">
              <a:buFont typeface="Symbol" panose="05050102010706020507" pitchFamily="18" charset="2"/>
              <a:buChar char="·"/>
              <a:defRPr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3366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e mit Störer -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A78F2F31-45DA-4D1C-8AE7-0F558171EB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626380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34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4482E814-A6FD-49BA-91D3-B4D306E6C576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Freihandform: Form 4">
            <a:extLst>
              <a:ext uri="{FF2B5EF4-FFF2-40B4-BE49-F238E27FC236}">
                <a16:creationId xmlns:a16="http://schemas.microsoft.com/office/drawing/2014/main" id="{2259AF66-F934-4705-8A7D-E43035AD9C52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E8E1DC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ED4B59-3EC5-4E5F-A4DB-BFA6968AC7A1}"/>
              </a:ext>
            </a:extLst>
          </p:cNvPr>
          <p:cNvGrpSpPr/>
          <p:nvPr userDrawn="1"/>
        </p:nvGrpSpPr>
        <p:grpSpPr>
          <a:xfrm>
            <a:off x="-105798" y="1166741"/>
            <a:ext cx="12465438" cy="5877208"/>
            <a:chOff x="-105798" y="1166741"/>
            <a:chExt cx="12465438" cy="5877208"/>
          </a:xfrm>
          <a:solidFill>
            <a:schemeClr val="bg1"/>
          </a:solidFill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ED14F64-9F1E-40B2-978E-B8A78804FD60}"/>
                </a:ext>
              </a:extLst>
            </p:cNvPr>
            <p:cNvSpPr/>
            <p:nvPr/>
          </p:nvSpPr>
          <p:spPr>
            <a:xfrm>
              <a:off x="11096724" y="5191609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D5D8A4-502D-4DB9-8FB4-2C7B25F1C9B5}"/>
                </a:ext>
              </a:extLst>
            </p:cNvPr>
            <p:cNvSpPr/>
            <p:nvPr/>
          </p:nvSpPr>
          <p:spPr>
            <a:xfrm>
              <a:off x="4985600" y="602979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6CB8F2C-4588-48BF-B7A8-4DAF56FBA0CC}"/>
                </a:ext>
              </a:extLst>
            </p:cNvPr>
            <p:cNvCxnSpPr>
              <a:stCxn id="20" idx="2"/>
            </p:cNvCxnSpPr>
            <p:nvPr/>
          </p:nvCxnSpPr>
          <p:spPr>
            <a:xfrm flipH="1">
              <a:off x="-105798" y="6087052"/>
              <a:ext cx="5091398" cy="67768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4AB27FD-858F-42A2-B632-F23226412071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H="1">
              <a:off x="4985600" y="5258319"/>
              <a:ext cx="6184336" cy="82873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67EB2BE-5AD5-4DA8-B914-2997651CA88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3984" y="524886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CA2E591-9A1D-4746-8562-7936560B2E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9936" y="1166741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20F3718-7CC4-47F1-B043-91C3F16D1F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8155" y="6075583"/>
              <a:ext cx="1076732" cy="968366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1848609-C511-4866-BE4F-81851EE90F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9546" y="5257112"/>
              <a:ext cx="4324438" cy="176826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5149056" cy="30956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7AC7325-61E4-4525-94CC-1AA9B69662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99279" y="3037872"/>
            <a:ext cx="3240000" cy="723900"/>
          </a:xfrm>
          <a:solidFill>
            <a:schemeClr val="accent6"/>
          </a:solidFill>
        </p:spPr>
        <p:txBody>
          <a:bodyPr lIns="180000" tIns="180000" rIns="180000" bIns="180000" anchor="ctr"/>
          <a:lstStyle>
            <a:lvl1pPr marL="0" indent="0" algn="ctr">
              <a:buFont typeface="Symbol" panose="05050102010706020507" pitchFamily="18" charset="2"/>
              <a:buNone/>
              <a:tabLst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0" cap="all" baseline="0">
                <a:solidFill>
                  <a:schemeClr val="tx1"/>
                </a:solidFill>
              </a:defRPr>
            </a:lvl1pPr>
            <a:lvl2pPr marL="0" indent="0">
              <a:buFont typeface="Symbol" panose="05050102010706020507" pitchFamily="18" charset="2"/>
              <a:buNone/>
              <a:defRPr b="1"/>
            </a:lvl2pPr>
            <a:lvl3pPr marL="357188" indent="-179388">
              <a:buFont typeface="Symbol" panose="05050102010706020507" pitchFamily="18" charset="2"/>
              <a:buChar char="·"/>
              <a:defRPr b="1"/>
            </a:lvl3pPr>
            <a:lvl4pPr marL="536575" indent="-179388">
              <a:buFont typeface="Symbol" panose="05050102010706020507" pitchFamily="18" charset="2"/>
              <a:buChar char="·"/>
              <a:defRPr b="1"/>
            </a:lvl4pPr>
            <a:lvl5pPr marL="714375" indent="-179388">
              <a:buFont typeface="Symbol" panose="05050102010706020507" pitchFamily="18" charset="2"/>
              <a:buChar char="·"/>
              <a:defRPr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7" name="Picture 26" descr="A picture containing building&#10;&#10;Description automatically generated">
            <a:extLst>
              <a:ext uri="{FF2B5EF4-FFF2-40B4-BE49-F238E27FC236}">
                <a16:creationId xmlns:a16="http://schemas.microsoft.com/office/drawing/2014/main" id="{E65CBDFF-84C3-4684-A50D-76C6683593B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8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rbvariante - m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514BCCB-E2E0-4EE9-A123-ABB6E55B6AF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233082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6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297B4AD9-4DE7-46FC-A5D7-6F124040335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672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rbvariante -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3190AF5-C961-40FF-8EB4-96F563C5BED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983611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6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9B6C2CC-4A7A-4C4A-8528-B06D11CB5EA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Freihandform: Form 4">
            <a:extLst>
              <a:ext uri="{FF2B5EF4-FFF2-40B4-BE49-F238E27FC236}">
                <a16:creationId xmlns:a16="http://schemas.microsoft.com/office/drawing/2014/main" id="{1FFA70C8-BDD8-4F96-BB91-D62CB6489419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F7F5F1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25356C-D8D2-4B4C-8C10-C5DAE4277BB8}"/>
              </a:ext>
            </a:extLst>
          </p:cNvPr>
          <p:cNvGrpSpPr/>
          <p:nvPr userDrawn="1"/>
        </p:nvGrpSpPr>
        <p:grpSpPr>
          <a:xfrm>
            <a:off x="-310915" y="692467"/>
            <a:ext cx="4701499" cy="7389994"/>
            <a:chOff x="-310915" y="692467"/>
            <a:chExt cx="4701499" cy="7389994"/>
          </a:xfrm>
          <a:solidFill>
            <a:schemeClr val="bg1"/>
          </a:solidFill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D8B6C6F-FD14-4AF5-8AF1-B567B864897B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3CFBA0F-8272-4470-9F99-8A1B309C6BF7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F0D158A-F271-48D6-9CA0-F2C098B8ED72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1CC215C-B987-401B-8744-8380D56694E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E68BD5F-CEB8-4E9A-BC4C-57C77B94D76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EDC2362-E7FA-4821-BFD9-65D60ED6D9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A8D35AD-0DD7-4201-9712-1F19EDE77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pic>
        <p:nvPicPr>
          <p:cNvPr id="16" name="Picture 15" descr="A picture containing building&#10;&#10;Description automatically generated">
            <a:extLst>
              <a:ext uri="{FF2B5EF4-FFF2-40B4-BE49-F238E27FC236}">
                <a16:creationId xmlns:a16="http://schemas.microsoft.com/office/drawing/2014/main" id="{27F739B9-9923-4D66-8BF6-65169106C0B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07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FE87AE4-D3DA-4B94-B821-B1DA0E7514D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459158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94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270E5995-725E-46B2-BEFB-11F2FE918D24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spcAft>
                <a:spcPts val="0"/>
              </a:spcAft>
              <a:defRPr>
                <a:solidFill>
                  <a:schemeClr val="accent2"/>
                </a:solidFill>
              </a:defRPr>
            </a:lvl1pPr>
            <a:lvl2pPr marL="0" indent="0">
              <a:spcAft>
                <a:spcPts val="0"/>
              </a:spcAft>
              <a:buNone/>
              <a:defRPr b="1">
                <a:solidFill>
                  <a:srgbClr val="85850C"/>
                </a:solidFill>
              </a:defRPr>
            </a:lvl2pPr>
            <a:lvl3pPr marL="0" indent="0">
              <a:spcAft>
                <a:spcPts val="0"/>
              </a:spcAft>
              <a:buNone/>
              <a:defRPr b="1">
                <a:solidFill>
                  <a:srgbClr val="010180"/>
                </a:solidFill>
              </a:defRPr>
            </a:lvl3pPr>
            <a:lvl4pPr marL="0" indent="0">
              <a:spcAft>
                <a:spcPts val="0"/>
              </a:spcAft>
              <a:buNone/>
              <a:defRPr b="1">
                <a:solidFill>
                  <a:srgbClr val="1D8748"/>
                </a:solidFill>
              </a:defRPr>
            </a:lvl4pPr>
            <a:lvl5pPr marL="0" indent="0">
              <a:spcAft>
                <a:spcPts val="0"/>
              </a:spcAft>
              <a:buNone/>
              <a:defRPr b="1">
                <a:solidFill>
                  <a:srgbClr val="660E7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1180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F713C047-2ADE-439A-83F7-6E448A43048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35856628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7" name="think-cell Folie" r:id="rId19" imgW="384" imgH="385" progId="TCLayout.ActiveDocument.1">
                  <p:embed/>
                </p:oleObj>
              </mc:Choice>
              <mc:Fallback>
                <p:oleObj name="think-cell Folie" r:id="rId19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ihandform: Form 4">
            <a:extLst>
              <a:ext uri="{FF2B5EF4-FFF2-40B4-BE49-F238E27FC236}">
                <a16:creationId xmlns:a16="http://schemas.microsoft.com/office/drawing/2014/main" id="{4A3589D5-607C-4D6E-8248-115FA608F14C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D3C9CB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6B986D7-3B08-4425-AB92-40445ED3FF1A}"/>
              </a:ext>
            </a:extLst>
          </p:cNvPr>
          <p:cNvGrpSpPr/>
          <p:nvPr userDrawn="1"/>
        </p:nvGrpSpPr>
        <p:grpSpPr>
          <a:xfrm>
            <a:off x="2278857" y="654309"/>
            <a:ext cx="10332346" cy="5475411"/>
            <a:chOff x="2278857" y="654309"/>
            <a:chExt cx="10332346" cy="5475411"/>
          </a:xfrm>
          <a:solidFill>
            <a:schemeClr val="bg1"/>
          </a:solidFill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70329B1-9ABB-4491-A67B-61E401889D2A}"/>
                </a:ext>
              </a:extLst>
            </p:cNvPr>
            <p:cNvSpPr/>
            <p:nvPr/>
          </p:nvSpPr>
          <p:spPr>
            <a:xfrm rot="10800000" flipH="1">
              <a:off x="10370362" y="2840217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DFE0E4A-96B5-412C-ACCF-E2A26233BC1C}"/>
                </a:ext>
              </a:extLst>
            </p:cNvPr>
            <p:cNvSpPr/>
            <p:nvPr/>
          </p:nvSpPr>
          <p:spPr>
            <a:xfrm rot="10800000" flipH="1">
              <a:off x="7066731" y="203746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3807D29-5605-4A8A-A03F-19CE51E885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8857" y="919541"/>
              <a:ext cx="10332346" cy="250872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961FE35-FD8C-44EB-9E8B-4B43BBCEE5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7836" y="654309"/>
              <a:ext cx="1857530" cy="1432701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F9E606D-54C3-4A25-9380-E17BBDA47370}"/>
                </a:ext>
              </a:extLst>
            </p:cNvPr>
            <p:cNvCxnSpPr>
              <a:cxnSpLocks/>
            </p:cNvCxnSpPr>
            <p:nvPr/>
          </p:nvCxnSpPr>
          <p:spPr>
            <a:xfrm>
              <a:off x="10443574" y="2915742"/>
              <a:ext cx="1856895" cy="321397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265DD6B-71A9-44A2-B33F-074E2EFD68B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0421074" y="919541"/>
              <a:ext cx="824776" cy="1975455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1636007-9D40-4683-954B-F928064390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7738" y="1946734"/>
            <a:ext cx="10261600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4AB751-5A0A-46E8-B811-8002F3A339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7738" y="3045240"/>
            <a:ext cx="10261600" cy="3084480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C516D3-833B-4B45-ADCD-38B4401B723C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8255000" y="6516880"/>
            <a:ext cx="3597910" cy="1145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>
            <a:lvl1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800" b="0" i="0" u="none" strike="noStrike" baseline="0">
                <a:solidFill>
                  <a:schemeClr val="tx1"/>
                </a:solidFill>
                <a:latin typeface="Arial" pitchFamily="18"/>
                <a:ea typeface="Arial" pitchFamily="18"/>
                <a:cs typeface="Arial" pitchFamily="18"/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6" name="Picture 15" descr="A picture containing building&#10;&#10;Description automatically generated">
            <a:extLst>
              <a:ext uri="{FF2B5EF4-FFF2-40B4-BE49-F238E27FC236}">
                <a16:creationId xmlns:a16="http://schemas.microsoft.com/office/drawing/2014/main" id="{B3B9930A-FBD6-4CB1-A2B6-788A2E5D998F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9" r:id="rId4"/>
    <p:sldLayoutId id="2147483660" r:id="rId5"/>
    <p:sldLayoutId id="2147483661" r:id="rId6"/>
    <p:sldLayoutId id="2147483658" r:id="rId7"/>
    <p:sldLayoutId id="2147483663" r:id="rId8"/>
    <p:sldLayoutId id="2147483662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</p:sldLayoutIdLst>
  <p:hf sldNum="0" hdr="0" dt="0"/>
  <p:txStyles>
    <p:titleStyle>
      <a:lvl1pPr marL="0" marR="0" indent="0" algn="l" rtl="0" hangingPunct="0">
        <a:lnSpc>
          <a:spcPct val="100000"/>
        </a:lnSpc>
        <a:spcBef>
          <a:spcPts val="0"/>
        </a:spcBef>
        <a:spcAft>
          <a:spcPts val="0"/>
        </a:spcAft>
        <a:tabLst>
          <a:tab pos="0" algn="l"/>
          <a:tab pos="448919" algn="l"/>
          <a:tab pos="898199" algn="l"/>
          <a:tab pos="1347480" algn="l"/>
          <a:tab pos="1796760" algn="l"/>
          <a:tab pos="2246040" algn="l"/>
          <a:tab pos="2695320" algn="l"/>
          <a:tab pos="3144600" algn="l"/>
          <a:tab pos="3593880" algn="l"/>
          <a:tab pos="4043159" algn="l"/>
          <a:tab pos="4492440" algn="l"/>
          <a:tab pos="4941719" algn="l"/>
          <a:tab pos="5391000" algn="l"/>
          <a:tab pos="5840280" algn="l"/>
          <a:tab pos="6289560" algn="l"/>
          <a:tab pos="6738840" algn="l"/>
          <a:tab pos="7188120" algn="l"/>
          <a:tab pos="7637400" algn="l"/>
          <a:tab pos="8086679" algn="l"/>
          <a:tab pos="8535960" algn="l"/>
          <a:tab pos="8985240" algn="l"/>
        </a:tabLst>
        <a:defRPr lang="de-DE" sz="2500" b="0" i="0" u="none" strike="noStrike" cap="all" baseline="0">
          <a:ln>
            <a:noFill/>
          </a:ln>
          <a:solidFill>
            <a:schemeClr val="accent2"/>
          </a:solidFill>
          <a:latin typeface="Arial" pitchFamily="18"/>
          <a:cs typeface="Arial" pitchFamily="18"/>
        </a:defRPr>
      </a:lvl1pPr>
    </p:titleStyle>
    <p:bodyStyle>
      <a:lvl1pPr marL="0" marR="0" indent="0" algn="l" defTabSz="720725" rtl="0" hangingPunct="0">
        <a:lnSpc>
          <a:spcPct val="100000"/>
        </a:lnSpc>
        <a:spcBef>
          <a:spcPts val="0"/>
        </a:spcBef>
        <a:spcAft>
          <a:spcPts val="1287"/>
        </a:spcAft>
        <a:tabLst/>
        <a:defRPr lang="de-DE" sz="1800" b="0" i="0" u="none" strike="noStrike" baseline="0">
          <a:ln>
            <a:noFill/>
          </a:ln>
          <a:solidFill>
            <a:schemeClr val="accent2"/>
          </a:solidFill>
          <a:latin typeface="Arial" pitchFamily="18"/>
          <a:cs typeface="Arial" pitchFamily="18"/>
        </a:defRPr>
      </a:lvl1pPr>
      <a:lvl2pPr marL="179388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2pPr>
      <a:lvl3pPr marL="357188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3pPr>
      <a:lvl4pPr marL="536575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4pPr>
      <a:lvl5pPr marL="714375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97" userDrawn="1">
          <p15:clr>
            <a:srgbClr val="A4A3A4"/>
          </p15:clr>
        </p15:guide>
        <p15:guide id="2" orient="horz" pos="1911" userDrawn="1">
          <p15:clr>
            <a:srgbClr val="A4A3A4"/>
          </p15:clr>
        </p15:guide>
        <p15:guide id="3" pos="7061" userDrawn="1">
          <p15:clr>
            <a:srgbClr val="A4A3A4"/>
          </p15:clr>
        </p15:guide>
        <p15:guide id="4" orient="horz" pos="3861" userDrawn="1">
          <p15:clr>
            <a:srgbClr val="A4A3A4"/>
          </p15:clr>
        </p15:guide>
        <p15:guide id="6" orient="horz" pos="1224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741327-295A-425B-ADDA-855E1CEC14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519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F132ABF-B713-435D-89D6-770410428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Doubles</a:t>
            </a:r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C95E54-DB97-4C4C-8117-2672FC0416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38C557B-077E-4F5C-8B99-D9FFD88F40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Object that replaces a production object for testing purposes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Dummy: object that is never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Stub: canned answers for 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Fake: have implementation that takes shortcuts (in-memory database)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Spies: stubs that also record information based on how they were called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Mocks: test objects that have expectations about the calls they expect to receive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941657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A8AE2-2060-4322-AF3F-D4B2A2CAC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7422" y="3106221"/>
            <a:ext cx="4983497" cy="2889114"/>
          </a:xfrm>
        </p:spPr>
        <p:txBody>
          <a:bodyPr vert="horz" wrap="square" lIns="91440" tIns="45720" rIns="91440" bIns="45720" rtlCol="0" anchor="b" anchorCtr="0" compatLnSpc="1">
            <a:normAutofit/>
          </a:bodyPr>
          <a:lstStyle/>
          <a:p>
            <a:r>
              <a:rPr lang="en-US" sz="3600" kern="1200" cap="none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Clear dependency structure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95FE89-BBC9-4B10-8E69-50DD4D285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745734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187FDA76-7624-43EC-B2F5-8D2DC23C5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663" y="1468020"/>
            <a:ext cx="4644680" cy="407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946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A667C72-E0C7-47D2-84CF-070DD8A79A05}"/>
              </a:ext>
            </a:extLst>
          </p:cNvPr>
          <p:cNvSpPr/>
          <p:nvPr/>
        </p:nvSpPr>
        <p:spPr>
          <a:xfrm>
            <a:off x="794" y="1"/>
            <a:ext cx="12192000" cy="11267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FEB1F-2409-45E2-8F36-016E8AC09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994" y="371014"/>
            <a:ext cx="10261600" cy="609398"/>
          </a:xfrm>
        </p:spPr>
        <p:txBody>
          <a:bodyPr/>
          <a:lstStyle/>
          <a:p>
            <a:pPr hangingPunct="1">
              <a:lnSpc>
                <a:spcPct val="90000"/>
              </a:lnSpc>
              <a:spcBef>
                <a:spcPct val="0"/>
              </a:spcBef>
            </a:pPr>
            <a:r>
              <a:rPr lang="en-US" sz="4400" b="1" kern="1200" cap="none" dirty="0" err="1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Falsche</a:t>
            </a:r>
            <a:r>
              <a:rPr lang="en-US" sz="4400" b="1" kern="1200" cap="none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b="1" kern="1200" cap="none" dirty="0" err="1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Abhängigkeit</a:t>
            </a:r>
            <a:endParaRPr lang="en-US" sz="4400" b="1" kern="1200" cap="none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7CCAC4-6DCB-4AFE-94F6-59828474A233}"/>
              </a:ext>
            </a:extLst>
          </p:cNvPr>
          <p:cNvSpPr/>
          <p:nvPr/>
        </p:nvSpPr>
        <p:spPr>
          <a:xfrm>
            <a:off x="1748685" y="2983862"/>
            <a:ext cx="3101608" cy="164500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Business Rule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5B4A37-4623-4289-86DC-145F8F52B326}"/>
              </a:ext>
            </a:extLst>
          </p:cNvPr>
          <p:cNvSpPr/>
          <p:nvPr/>
        </p:nvSpPr>
        <p:spPr>
          <a:xfrm>
            <a:off x="7263421" y="2983862"/>
            <a:ext cx="3225673" cy="164500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Database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A617243-3EBA-4614-B43C-30D274ABBFAF}"/>
              </a:ext>
            </a:extLst>
          </p:cNvPr>
          <p:cNvSpPr/>
          <p:nvPr/>
        </p:nvSpPr>
        <p:spPr>
          <a:xfrm>
            <a:off x="4963252" y="3335376"/>
            <a:ext cx="2187208" cy="941970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depends on</a:t>
            </a:r>
          </a:p>
        </p:txBody>
      </p:sp>
    </p:spTree>
    <p:extLst>
      <p:ext uri="{BB962C8B-B14F-4D97-AF65-F5344CB8AC3E}">
        <p14:creationId xmlns:p14="http://schemas.microsoft.com/office/powerpoint/2010/main" val="936463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B25D6D0-1EAF-495B-B173-A0F96F9C3D03}"/>
              </a:ext>
            </a:extLst>
          </p:cNvPr>
          <p:cNvSpPr/>
          <p:nvPr/>
        </p:nvSpPr>
        <p:spPr>
          <a:xfrm>
            <a:off x="1203069" y="1304973"/>
            <a:ext cx="4604165" cy="538531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7CCAC4-6DCB-4AFE-94F6-59828474A233}"/>
              </a:ext>
            </a:extLst>
          </p:cNvPr>
          <p:cNvSpPr/>
          <p:nvPr/>
        </p:nvSpPr>
        <p:spPr>
          <a:xfrm>
            <a:off x="1986512" y="1488773"/>
            <a:ext cx="3101608" cy="164500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Business Rule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5B4A37-4623-4289-86DC-145F8F52B326}"/>
              </a:ext>
            </a:extLst>
          </p:cNvPr>
          <p:cNvSpPr/>
          <p:nvPr/>
        </p:nvSpPr>
        <p:spPr>
          <a:xfrm>
            <a:off x="7358039" y="1488772"/>
            <a:ext cx="3225673" cy="164500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Database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AF98C2-6654-4FF2-8B3B-010874449955}"/>
              </a:ext>
            </a:extLst>
          </p:cNvPr>
          <p:cNvSpPr/>
          <p:nvPr/>
        </p:nvSpPr>
        <p:spPr>
          <a:xfrm>
            <a:off x="1986512" y="4885225"/>
            <a:ext cx="3101608" cy="164500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Database Interface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FBEB0D9F-DD3D-4842-BFFD-E1C5338599AB}"/>
              </a:ext>
            </a:extLst>
          </p:cNvPr>
          <p:cNvSpPr/>
          <p:nvPr/>
        </p:nvSpPr>
        <p:spPr>
          <a:xfrm>
            <a:off x="2512637" y="3216482"/>
            <a:ext cx="2049358" cy="1562292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depends on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A48098A4-38E7-405A-A624-0D45D6978C01}"/>
              </a:ext>
            </a:extLst>
          </p:cNvPr>
          <p:cNvSpPr/>
          <p:nvPr/>
        </p:nvSpPr>
        <p:spPr>
          <a:xfrm rot="19705750">
            <a:off x="4872155" y="3841399"/>
            <a:ext cx="3919514" cy="1280890"/>
          </a:xfrm>
          <a:prstGeom prst="lef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depends 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F070F4-62A4-4013-A9D1-44E88778FAF8}"/>
              </a:ext>
            </a:extLst>
          </p:cNvPr>
          <p:cNvSpPr/>
          <p:nvPr/>
        </p:nvSpPr>
        <p:spPr>
          <a:xfrm>
            <a:off x="794" y="1"/>
            <a:ext cx="12192000" cy="11267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314A799-6C88-4E9E-AA41-CFCAFEFEC02A}"/>
              </a:ext>
            </a:extLst>
          </p:cNvPr>
          <p:cNvSpPr txBox="1">
            <a:spLocks/>
          </p:cNvSpPr>
          <p:nvPr/>
        </p:nvSpPr>
        <p:spPr>
          <a:xfrm>
            <a:off x="520792" y="1"/>
            <a:ext cx="10515600" cy="1126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Dependency Inversion (</a:t>
            </a:r>
            <a:r>
              <a:rPr lang="en-US" b="1" dirty="0" err="1">
                <a:solidFill>
                  <a:schemeClr val="accent2"/>
                </a:solidFill>
              </a:rPr>
              <a:t>Schritt</a:t>
            </a:r>
            <a:r>
              <a:rPr lang="en-US" b="1" dirty="0">
                <a:solidFill>
                  <a:schemeClr val="accent2"/>
                </a:solidFill>
              </a:rPr>
              <a:t> 1)	</a:t>
            </a:r>
          </a:p>
        </p:txBody>
      </p:sp>
    </p:spTree>
    <p:extLst>
      <p:ext uri="{BB962C8B-B14F-4D97-AF65-F5344CB8AC3E}">
        <p14:creationId xmlns:p14="http://schemas.microsoft.com/office/powerpoint/2010/main" val="2299199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8199993-55DC-4123-A8A5-65893AE4A506}"/>
              </a:ext>
            </a:extLst>
          </p:cNvPr>
          <p:cNvSpPr/>
          <p:nvPr/>
        </p:nvSpPr>
        <p:spPr>
          <a:xfrm>
            <a:off x="6589414" y="1264555"/>
            <a:ext cx="4604165" cy="538531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B25D6D0-1EAF-495B-B173-A0F96F9C3D03}"/>
              </a:ext>
            </a:extLst>
          </p:cNvPr>
          <p:cNvSpPr/>
          <p:nvPr/>
        </p:nvSpPr>
        <p:spPr>
          <a:xfrm>
            <a:off x="1123691" y="1304973"/>
            <a:ext cx="4604165" cy="538531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7CCAC4-6DCB-4AFE-94F6-59828474A233}"/>
              </a:ext>
            </a:extLst>
          </p:cNvPr>
          <p:cNvSpPr/>
          <p:nvPr/>
        </p:nvSpPr>
        <p:spPr>
          <a:xfrm>
            <a:off x="1907134" y="1488773"/>
            <a:ext cx="3101608" cy="164500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Business Rule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5B4A37-4623-4289-86DC-145F8F52B326}"/>
              </a:ext>
            </a:extLst>
          </p:cNvPr>
          <p:cNvSpPr/>
          <p:nvPr/>
        </p:nvSpPr>
        <p:spPr>
          <a:xfrm>
            <a:off x="7278661" y="1488772"/>
            <a:ext cx="3225673" cy="164500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Database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AF98C2-6654-4FF2-8B3B-010874449955}"/>
              </a:ext>
            </a:extLst>
          </p:cNvPr>
          <p:cNvSpPr/>
          <p:nvPr/>
        </p:nvSpPr>
        <p:spPr>
          <a:xfrm>
            <a:off x="1907134" y="4885225"/>
            <a:ext cx="3101608" cy="164500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Database Interface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FBEB0D9F-DD3D-4842-BFFD-E1C5338599AB}"/>
              </a:ext>
            </a:extLst>
          </p:cNvPr>
          <p:cNvSpPr/>
          <p:nvPr/>
        </p:nvSpPr>
        <p:spPr>
          <a:xfrm>
            <a:off x="2433259" y="3216482"/>
            <a:ext cx="2049358" cy="1562292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depends on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A48098A4-38E7-405A-A624-0D45D6978C01}"/>
              </a:ext>
            </a:extLst>
          </p:cNvPr>
          <p:cNvSpPr/>
          <p:nvPr/>
        </p:nvSpPr>
        <p:spPr>
          <a:xfrm>
            <a:off x="5057562" y="5067278"/>
            <a:ext cx="2166131" cy="1280890"/>
          </a:xfrm>
          <a:prstGeom prst="leftArrow">
            <a:avLst>
              <a:gd name="adj1" fmla="val 50000"/>
              <a:gd name="adj2" fmla="val 64636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depends 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89A001-D4CC-4F67-94B3-0254648E305E}"/>
              </a:ext>
            </a:extLst>
          </p:cNvPr>
          <p:cNvSpPr/>
          <p:nvPr/>
        </p:nvSpPr>
        <p:spPr>
          <a:xfrm>
            <a:off x="7278661" y="4885224"/>
            <a:ext cx="3225673" cy="164500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Database Adapter</a:t>
            </a:r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98102F2D-DE05-472F-A5E5-5237AD8CD434}"/>
              </a:ext>
            </a:extLst>
          </p:cNvPr>
          <p:cNvSpPr/>
          <p:nvPr/>
        </p:nvSpPr>
        <p:spPr>
          <a:xfrm>
            <a:off x="7919659" y="3216483"/>
            <a:ext cx="2049358" cy="1511747"/>
          </a:xfrm>
          <a:prstGeom prst="up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depends 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97E858-FECA-4521-B2E3-4EB42D3506E2}"/>
              </a:ext>
            </a:extLst>
          </p:cNvPr>
          <p:cNvSpPr/>
          <p:nvPr/>
        </p:nvSpPr>
        <p:spPr>
          <a:xfrm>
            <a:off x="794" y="1"/>
            <a:ext cx="12192000" cy="11267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971876C-AAA8-4F2D-A618-02B84E38DCD1}"/>
              </a:ext>
            </a:extLst>
          </p:cNvPr>
          <p:cNvSpPr txBox="1">
            <a:spLocks/>
          </p:cNvSpPr>
          <p:nvPr/>
        </p:nvSpPr>
        <p:spPr>
          <a:xfrm>
            <a:off x="520792" y="1"/>
            <a:ext cx="10515600" cy="1126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Dependency Inversion (</a:t>
            </a:r>
            <a:r>
              <a:rPr lang="en-US" b="1" dirty="0" err="1">
                <a:solidFill>
                  <a:schemeClr val="accent2"/>
                </a:solidFill>
              </a:rPr>
              <a:t>Schritt</a:t>
            </a:r>
            <a:r>
              <a:rPr lang="en-US" b="1" dirty="0">
                <a:solidFill>
                  <a:schemeClr val="accent2"/>
                </a:solidFill>
              </a:rPr>
              <a:t> 2)	</a:t>
            </a:r>
          </a:p>
        </p:txBody>
      </p:sp>
    </p:spTree>
    <p:extLst>
      <p:ext uri="{BB962C8B-B14F-4D97-AF65-F5344CB8AC3E}">
        <p14:creationId xmlns:p14="http://schemas.microsoft.com/office/powerpoint/2010/main" val="979968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3342D-6E4E-4AB3-B77D-E5D42CA58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57200"/>
            <a:ext cx="2788803" cy="384721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Good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D42C6-0498-4EAD-907B-91B031D72D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400" y="1463040"/>
            <a:ext cx="10261600" cy="5229843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latin typeface="Liberation Mono" panose="02070409020205020404" pitchFamily="49" charset="0"/>
                <a:cs typeface="Liberation Mono" panose="02070409020205020404" pitchFamily="49" charset="0"/>
              </a:rPr>
              <a:t>class </a:t>
            </a:r>
            <a:r>
              <a:rPr lang="en-US" dirty="0" err="1">
                <a:latin typeface="Liberation Mono" panose="02070409020205020404" pitchFamily="49" charset="0"/>
                <a:cs typeface="Liberation Mono" panose="02070409020205020404" pitchFamily="49" charset="0"/>
              </a:rPr>
              <a:t>GameCharacter</a:t>
            </a:r>
            <a:r>
              <a:rPr lang="en-US" dirty="0">
                <a:latin typeface="Liberation Mono" panose="02070409020205020404" pitchFamily="49" charset="0"/>
                <a:cs typeface="Liberation Mono" panose="02070409020205020404" pitchFamily="49" charset="0"/>
              </a:rPr>
              <a:t> {</a:t>
            </a:r>
          </a:p>
          <a:p>
            <a:r>
              <a:rPr lang="en-US" dirty="0">
                <a:latin typeface="Liberation Mono" panose="02070409020205020404" pitchFamily="49" charset="0"/>
                <a:cs typeface="Liberation Mono" panose="02070409020205020404" pitchFamily="49" charset="0"/>
              </a:rPr>
              <a:t>  Array&lt;Point3D&gt; </a:t>
            </a:r>
            <a:r>
              <a:rPr lang="en-US" dirty="0" err="1">
                <a:latin typeface="Liberation Mono" panose="02070409020205020404" pitchFamily="49" charset="0"/>
                <a:cs typeface="Liberation Mono" panose="02070409020205020404" pitchFamily="49" charset="0"/>
              </a:rPr>
              <a:t>meshVertices</a:t>
            </a:r>
            <a:r>
              <a:rPr lang="en-US" dirty="0">
                <a:latin typeface="Liberation Mono" panose="02070409020205020404" pitchFamily="49" charset="0"/>
                <a:cs typeface="Liberation Mono" panose="02070409020205020404" pitchFamily="49" charset="0"/>
              </a:rPr>
              <a:t>;</a:t>
            </a:r>
          </a:p>
          <a:p>
            <a:r>
              <a:rPr lang="en-US" dirty="0">
                <a:latin typeface="Liberation Mono" panose="02070409020205020404" pitchFamily="49" charset="0"/>
                <a:cs typeface="Liberation Mono" panose="02070409020205020404" pitchFamily="49" charset="0"/>
              </a:rPr>
              <a:t>  Map&lt;Point3D, Color&gt; </a:t>
            </a:r>
            <a:r>
              <a:rPr lang="en-US" dirty="0" err="1">
                <a:latin typeface="Liberation Mono" panose="02070409020205020404" pitchFamily="49" charset="0"/>
                <a:cs typeface="Liberation Mono" panose="02070409020205020404" pitchFamily="49" charset="0"/>
              </a:rPr>
              <a:t>vertexColors</a:t>
            </a:r>
            <a:r>
              <a:rPr lang="en-US" dirty="0">
                <a:latin typeface="Liberation Mono" panose="02070409020205020404" pitchFamily="49" charset="0"/>
                <a:cs typeface="Liberation Mono" panose="02070409020205020404" pitchFamily="49" charset="0"/>
              </a:rPr>
              <a:t>;</a:t>
            </a:r>
          </a:p>
          <a:p>
            <a:r>
              <a:rPr lang="en-US" dirty="0">
                <a:latin typeface="Liberation Mono" panose="02070409020205020404" pitchFamily="49" charset="0"/>
                <a:cs typeface="Liberation Mono" panose="02070409020205020404" pitchFamily="49" charset="0"/>
              </a:rPr>
              <a:t>  Array&lt;int&gt; </a:t>
            </a:r>
            <a:r>
              <a:rPr lang="en-US" dirty="0" err="1">
                <a:latin typeface="Liberation Mono" panose="02070409020205020404" pitchFamily="49" charset="0"/>
                <a:cs typeface="Liberation Mono" panose="02070409020205020404" pitchFamily="49" charset="0"/>
              </a:rPr>
              <a:t>triangleIndices</a:t>
            </a:r>
            <a:r>
              <a:rPr lang="en-US" dirty="0">
                <a:latin typeface="Liberation Mono" panose="02070409020205020404" pitchFamily="49" charset="0"/>
                <a:cs typeface="Liberation Mono" panose="02070409020205020404" pitchFamily="49" charset="0"/>
              </a:rPr>
              <a:t>; // ...</a:t>
            </a:r>
            <a:br>
              <a:rPr lang="en-US" dirty="0">
                <a:latin typeface="Liberation Mono" panose="02070409020205020404" pitchFamily="49" charset="0"/>
                <a:cs typeface="Liberation Mono" panose="02070409020205020404" pitchFamily="49" charset="0"/>
              </a:rPr>
            </a:br>
            <a:endParaRPr lang="en-US" dirty="0">
              <a:latin typeface="Liberation Mono" panose="02070409020205020404" pitchFamily="49" charset="0"/>
              <a:cs typeface="Liberation Mono" panose="02070409020205020404" pitchFamily="49" charset="0"/>
            </a:endParaRPr>
          </a:p>
          <a:p>
            <a:r>
              <a:rPr lang="en-US" dirty="0">
                <a:latin typeface="Liberation Mono" panose="02070409020205020404" pitchFamily="49" charset="0"/>
                <a:cs typeface="Liberation Mono" panose="02070409020205020404" pitchFamily="49" charset="0"/>
              </a:rPr>
              <a:t>  void render();</a:t>
            </a:r>
          </a:p>
          <a:p>
            <a:r>
              <a:rPr lang="en-US" dirty="0">
                <a:latin typeface="Liberation Mono" panose="02070409020205020404" pitchFamily="49" charset="0"/>
                <a:cs typeface="Liberation Mono" panose="02070409020205020404" pitchFamily="49" charset="0"/>
              </a:rPr>
              <a:t>  bool </a:t>
            </a:r>
            <a:r>
              <a:rPr lang="en-US" dirty="0" err="1">
                <a:latin typeface="Liberation Mono" panose="02070409020205020404" pitchFamily="49" charset="0"/>
                <a:cs typeface="Liberation Mono" panose="02070409020205020404" pitchFamily="49" charset="0"/>
              </a:rPr>
              <a:t>collidesWith</a:t>
            </a:r>
            <a:r>
              <a:rPr lang="en-US" dirty="0">
                <a:latin typeface="Liberation Mono" panose="02070409020205020404" pitchFamily="49" charset="0"/>
                <a:cs typeface="Liberation Mono" panose="02070409020205020404" pitchFamily="49" charset="0"/>
              </a:rPr>
              <a:t>(</a:t>
            </a:r>
            <a:r>
              <a:rPr lang="en-US" dirty="0" err="1">
                <a:latin typeface="Liberation Mono" panose="02070409020205020404" pitchFamily="49" charset="0"/>
                <a:cs typeface="Liberation Mono" panose="02070409020205020404" pitchFamily="49" charset="0"/>
              </a:rPr>
              <a:t>GameObject</a:t>
            </a:r>
            <a:r>
              <a:rPr lang="en-US" dirty="0">
                <a:latin typeface="Liberation Mono" panose="02070409020205020404" pitchFamily="49" charset="0"/>
                <a:cs typeface="Liberation Mono" panose="02070409020205020404" pitchFamily="49" charset="0"/>
              </a:rPr>
              <a:t> obj);</a:t>
            </a:r>
          </a:p>
          <a:p>
            <a:r>
              <a:rPr lang="en-US" dirty="0">
                <a:latin typeface="Liberation Mono" panose="02070409020205020404" pitchFamily="49" charset="0"/>
                <a:cs typeface="Liberation Mono" panose="02070409020205020404" pitchFamily="49" charset="0"/>
              </a:rPr>
              <a:t>  void </a:t>
            </a:r>
            <a:r>
              <a:rPr lang="en-US" dirty="0" err="1">
                <a:latin typeface="Liberation Mono" panose="02070409020205020404" pitchFamily="49" charset="0"/>
                <a:cs typeface="Liberation Mono" panose="02070409020205020404" pitchFamily="49" charset="0"/>
              </a:rPr>
              <a:t>moveForward</a:t>
            </a:r>
            <a:r>
              <a:rPr lang="en-US" dirty="0">
                <a:latin typeface="Liberation Mono" panose="02070409020205020404" pitchFamily="49" charset="0"/>
                <a:cs typeface="Liberation Mono" panose="02070409020205020404" pitchFamily="49" charset="0"/>
              </a:rPr>
              <a:t>(float strength);</a:t>
            </a:r>
          </a:p>
          <a:p>
            <a:r>
              <a:rPr lang="en-US" dirty="0">
                <a:latin typeface="Liberation Mono" panose="02070409020205020404" pitchFamily="49" charset="0"/>
                <a:cs typeface="Liberation Mono" panose="02070409020205020404" pitchFamily="49" charset="0"/>
              </a:rPr>
              <a:t>  void </a:t>
            </a:r>
            <a:r>
              <a:rPr lang="en-US" dirty="0" err="1">
                <a:latin typeface="Liberation Mono" panose="02070409020205020404" pitchFamily="49" charset="0"/>
                <a:cs typeface="Liberation Mono" panose="02070409020205020404" pitchFamily="49" charset="0"/>
              </a:rPr>
              <a:t>moveTo</a:t>
            </a:r>
            <a:r>
              <a:rPr lang="en-US" dirty="0">
                <a:latin typeface="Liberation Mono" panose="02070409020205020404" pitchFamily="49" charset="0"/>
                <a:cs typeface="Liberation Mono" panose="02070409020205020404" pitchFamily="49" charset="0"/>
              </a:rPr>
              <a:t>(Vector pos);</a:t>
            </a:r>
            <a:br>
              <a:rPr lang="en-US" dirty="0">
                <a:latin typeface="Liberation Mono" panose="02070409020205020404" pitchFamily="49" charset="0"/>
                <a:cs typeface="Liberation Mono" panose="02070409020205020404" pitchFamily="49" charset="0"/>
              </a:rPr>
            </a:br>
            <a:endParaRPr lang="en-US" dirty="0">
              <a:latin typeface="Liberation Mono" panose="02070409020205020404" pitchFamily="49" charset="0"/>
              <a:cs typeface="Liberation Mono" panose="02070409020205020404" pitchFamily="49" charset="0"/>
            </a:endParaRPr>
          </a:p>
          <a:p>
            <a:r>
              <a:rPr lang="en-US" dirty="0">
                <a:latin typeface="Liberation Mono" panose="02070409020205020404" pitchFamily="49" charset="0"/>
                <a:cs typeface="Liberation Mono" panose="02070409020205020404" pitchFamily="49" charset="0"/>
              </a:rPr>
              <a:t>  // ...</a:t>
            </a:r>
          </a:p>
          <a:p>
            <a:r>
              <a:rPr lang="en-US" dirty="0">
                <a:latin typeface="Liberation Mono" panose="02070409020205020404" pitchFamily="49" charset="0"/>
                <a:cs typeface="Liberation Mono" panose="02070409020205020404" pitchFamily="49" charset="0"/>
              </a:rPr>
              <a:t>  void </a:t>
            </a:r>
            <a:r>
              <a:rPr lang="en-US" dirty="0" err="1">
                <a:latin typeface="Liberation Mono" panose="02070409020205020404" pitchFamily="49" charset="0"/>
                <a:cs typeface="Liberation Mono" panose="02070409020205020404" pitchFamily="49" charset="0"/>
              </a:rPr>
              <a:t>performMeleeAttack</a:t>
            </a:r>
            <a:r>
              <a:rPr lang="en-US" dirty="0">
                <a:latin typeface="Liberation Mono" panose="02070409020205020404" pitchFamily="49" charset="0"/>
                <a:cs typeface="Liberation Mono" panose="02070409020205020404" pitchFamily="49" charset="0"/>
              </a:rPr>
              <a:t>();</a:t>
            </a:r>
          </a:p>
          <a:p>
            <a:r>
              <a:rPr lang="en-US" dirty="0">
                <a:latin typeface="Liberation Mono" panose="02070409020205020404" pitchFamily="49" charset="0"/>
                <a:cs typeface="Liberation Mono" panose="02070409020205020404" pitchFamily="49" charset="0"/>
              </a:rPr>
              <a:t>  void </a:t>
            </a:r>
            <a:r>
              <a:rPr lang="en-US" dirty="0" err="1">
                <a:latin typeface="Liberation Mono" panose="02070409020205020404" pitchFamily="49" charset="0"/>
                <a:cs typeface="Liberation Mono" panose="02070409020205020404" pitchFamily="49" charset="0"/>
              </a:rPr>
              <a:t>performSuperSpecialMove</a:t>
            </a:r>
            <a:r>
              <a:rPr lang="en-US" dirty="0">
                <a:latin typeface="Liberation Mono" panose="02070409020205020404" pitchFamily="49" charset="0"/>
                <a:cs typeface="Liberation Mono" panose="02070409020205020404" pitchFamily="49" charset="0"/>
              </a:rPr>
              <a:t>(); // ...</a:t>
            </a:r>
          </a:p>
          <a:p>
            <a:r>
              <a:rPr lang="en-US" dirty="0">
                <a:latin typeface="Liberation Mono" panose="02070409020205020404" pitchFamily="49" charset="0"/>
                <a:cs typeface="Liberation Mono" panose="02070409020205020404" pitchFamily="49" charset="0"/>
              </a:rPr>
              <a:t>  void </a:t>
            </a:r>
            <a:r>
              <a:rPr lang="en-US" dirty="0" err="1">
                <a:latin typeface="Liberation Mono" panose="02070409020205020404" pitchFamily="49" charset="0"/>
                <a:cs typeface="Liberation Mono" panose="02070409020205020404" pitchFamily="49" charset="0"/>
              </a:rPr>
              <a:t>talkTo</a:t>
            </a:r>
            <a:r>
              <a:rPr lang="en-US" dirty="0">
                <a:latin typeface="Liberation Mono" panose="02070409020205020404" pitchFamily="49" charset="0"/>
                <a:cs typeface="Liberation Mono" panose="02070409020205020404" pitchFamily="49" charset="0"/>
              </a:rPr>
              <a:t>(</a:t>
            </a:r>
            <a:r>
              <a:rPr lang="en-US" dirty="0" err="1">
                <a:latin typeface="Liberation Mono" panose="02070409020205020404" pitchFamily="49" charset="0"/>
                <a:cs typeface="Liberation Mono" panose="02070409020205020404" pitchFamily="49" charset="0"/>
              </a:rPr>
              <a:t>GameCharacter</a:t>
            </a:r>
            <a:r>
              <a:rPr lang="en-US" dirty="0">
                <a:latin typeface="Liberation Mono" panose="02070409020205020404" pitchFamily="49" charset="0"/>
                <a:cs typeface="Liberation Mono" panose="02070409020205020404" pitchFamily="49" charset="0"/>
              </a:rPr>
              <a:t> other);</a:t>
            </a:r>
          </a:p>
          <a:p>
            <a:r>
              <a:rPr lang="en-US" dirty="0">
                <a:latin typeface="Liberation Mono" panose="02070409020205020404" pitchFamily="49" charset="0"/>
                <a:cs typeface="Liberation Mono" panose="02070409020205020404" pitchFamily="49" charset="0"/>
              </a:rPr>
              <a:t>  void </a:t>
            </a:r>
            <a:r>
              <a:rPr lang="en-US" dirty="0" err="1">
                <a:latin typeface="Liberation Mono" panose="02070409020205020404" pitchFamily="49" charset="0"/>
                <a:cs typeface="Liberation Mono" panose="02070409020205020404" pitchFamily="49" charset="0"/>
              </a:rPr>
              <a:t>interactWith</a:t>
            </a:r>
            <a:r>
              <a:rPr lang="en-US" dirty="0">
                <a:latin typeface="Liberation Mono" panose="02070409020205020404" pitchFamily="49" charset="0"/>
                <a:cs typeface="Liberation Mono" panose="02070409020205020404" pitchFamily="49" charset="0"/>
              </a:rPr>
              <a:t>(</a:t>
            </a:r>
            <a:r>
              <a:rPr lang="en-US" dirty="0" err="1">
                <a:latin typeface="Liberation Mono" panose="02070409020205020404" pitchFamily="49" charset="0"/>
                <a:cs typeface="Liberation Mono" panose="02070409020205020404" pitchFamily="49" charset="0"/>
              </a:rPr>
              <a:t>GameObject</a:t>
            </a:r>
            <a:r>
              <a:rPr lang="en-US" dirty="0">
                <a:latin typeface="Liberation Mono" panose="02070409020205020404" pitchFamily="49" charset="0"/>
                <a:cs typeface="Liberation Mono" panose="02070409020205020404" pitchFamily="49" charset="0"/>
              </a:rPr>
              <a:t> obj);</a:t>
            </a:r>
          </a:p>
          <a:p>
            <a:r>
              <a:rPr lang="en-US" dirty="0">
                <a:latin typeface="Liberation Mono" panose="02070409020205020404" pitchFamily="49" charset="0"/>
                <a:cs typeface="Liberation Mono" panose="020704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9740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D42C6-0498-4EAD-907B-91B031D72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63040"/>
            <a:ext cx="8915400" cy="5236633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latin typeface="Liberation Mono" panose="02070409020205020404" pitchFamily="49" charset="0"/>
                <a:cs typeface="Liberation Mono" panose="02070409020205020404" pitchFamily="49" charset="0"/>
              </a:rPr>
              <a:t>class </a:t>
            </a:r>
            <a:r>
              <a:rPr lang="en-US" dirty="0" err="1">
                <a:latin typeface="Liberation Mono" panose="02070409020205020404" pitchFamily="49" charset="0"/>
                <a:cs typeface="Liberation Mono" panose="02070409020205020404" pitchFamily="49" charset="0"/>
              </a:rPr>
              <a:t>GameCharacter</a:t>
            </a:r>
            <a:r>
              <a:rPr lang="en-US" dirty="0">
                <a:latin typeface="Liberation Mono" panose="02070409020205020404" pitchFamily="49" charset="0"/>
                <a:cs typeface="Liberation Mono" panose="02070409020205020404" pitchFamily="49" charset="0"/>
              </a:rPr>
              <a:t> {</a:t>
            </a:r>
          </a:p>
          <a:p>
            <a:r>
              <a:rPr lang="en-US" dirty="0">
                <a:latin typeface="Liberation Mono" panose="02070409020205020404" pitchFamily="49" charset="0"/>
                <a:cs typeface="Liberation Mono" panose="02070409020205020404" pitchFamily="49" charset="0"/>
              </a:rPr>
              <a:t>  Array&lt;Point3D&gt; </a:t>
            </a:r>
            <a:r>
              <a:rPr lang="en-US" dirty="0" err="1">
                <a:solidFill>
                  <a:srgbClr val="0070C0"/>
                </a:solidFill>
                <a:latin typeface="Liberation Mono" panose="02070409020205020404" pitchFamily="49" charset="0"/>
                <a:cs typeface="Liberation Mono" panose="02070409020205020404" pitchFamily="49" charset="0"/>
              </a:rPr>
              <a:t>meshVertices</a:t>
            </a:r>
            <a:r>
              <a:rPr lang="en-US" dirty="0">
                <a:latin typeface="Liberation Mono" panose="02070409020205020404" pitchFamily="49" charset="0"/>
                <a:cs typeface="Liberation Mono" panose="02070409020205020404" pitchFamily="49" charset="0"/>
              </a:rPr>
              <a:t>;                	// </a:t>
            </a:r>
            <a:r>
              <a:rPr lang="en-US" dirty="0">
                <a:solidFill>
                  <a:srgbClr val="0070C0"/>
                </a:solidFill>
                <a:latin typeface="Liberation Mono" panose="02070409020205020404" pitchFamily="49" charset="0"/>
                <a:cs typeface="Liberation Mono" panose="02070409020205020404" pitchFamily="49" charset="0"/>
              </a:rPr>
              <a:t>Geometry</a:t>
            </a:r>
          </a:p>
          <a:p>
            <a:r>
              <a:rPr lang="en-US" dirty="0">
                <a:latin typeface="Liberation Mono" panose="02070409020205020404" pitchFamily="49" charset="0"/>
                <a:cs typeface="Liberation Mono" panose="02070409020205020404" pitchFamily="49" charset="0"/>
              </a:rPr>
              <a:t>  Map&lt;Point3D, Color&gt; </a:t>
            </a:r>
            <a:r>
              <a:rPr lang="en-US" dirty="0" err="1">
                <a:solidFill>
                  <a:srgbClr val="00B0F0"/>
                </a:solidFill>
                <a:latin typeface="Liberation Mono" panose="02070409020205020404" pitchFamily="49" charset="0"/>
                <a:cs typeface="Liberation Mono" panose="02070409020205020404" pitchFamily="49" charset="0"/>
              </a:rPr>
              <a:t>vertexColors</a:t>
            </a:r>
            <a:r>
              <a:rPr lang="en-US" dirty="0">
                <a:latin typeface="Liberation Mono" panose="02070409020205020404" pitchFamily="49" charset="0"/>
                <a:cs typeface="Liberation Mono" panose="02070409020205020404" pitchFamily="49" charset="0"/>
              </a:rPr>
              <a:t>;       	// </a:t>
            </a:r>
            <a:r>
              <a:rPr lang="en-US" dirty="0">
                <a:solidFill>
                  <a:srgbClr val="00B0F0"/>
                </a:solidFill>
                <a:latin typeface="Liberation Mono" panose="02070409020205020404" pitchFamily="49" charset="0"/>
                <a:cs typeface="Liberation Mono" panose="02070409020205020404" pitchFamily="49" charset="0"/>
              </a:rPr>
              <a:t>Rendering</a:t>
            </a:r>
            <a:endParaRPr lang="en-US" dirty="0">
              <a:solidFill>
                <a:srgbClr val="7030A0"/>
              </a:solidFill>
              <a:latin typeface="Liberation Mono" panose="02070409020205020404" pitchFamily="49" charset="0"/>
              <a:cs typeface="Liberation Mono" panose="02070409020205020404" pitchFamily="49" charset="0"/>
            </a:endParaRPr>
          </a:p>
          <a:p>
            <a:r>
              <a:rPr lang="en-US" dirty="0">
                <a:latin typeface="Liberation Mono" panose="02070409020205020404" pitchFamily="49" charset="0"/>
                <a:cs typeface="Liberation Mono" panose="02070409020205020404" pitchFamily="49" charset="0"/>
              </a:rPr>
              <a:t>  Array&lt;int&gt; </a:t>
            </a:r>
            <a:r>
              <a:rPr lang="en-US" dirty="0" err="1">
                <a:solidFill>
                  <a:srgbClr val="0070C0"/>
                </a:solidFill>
                <a:latin typeface="Liberation Mono" panose="02070409020205020404" pitchFamily="49" charset="0"/>
                <a:cs typeface="Liberation Mono" panose="02070409020205020404" pitchFamily="49" charset="0"/>
              </a:rPr>
              <a:t>triangleIndices</a:t>
            </a:r>
            <a:r>
              <a:rPr lang="en-US" dirty="0">
                <a:latin typeface="Liberation Mono" panose="02070409020205020404" pitchFamily="49" charset="0"/>
                <a:cs typeface="Liberation Mono" panose="02070409020205020404" pitchFamily="49" charset="0"/>
              </a:rPr>
              <a:t>; 		// ...      </a:t>
            </a:r>
            <a:br>
              <a:rPr lang="en-US" dirty="0">
                <a:latin typeface="Liberation Mono" panose="02070409020205020404" pitchFamily="49" charset="0"/>
                <a:cs typeface="Liberation Mono" panose="02070409020205020404" pitchFamily="49" charset="0"/>
              </a:rPr>
            </a:br>
            <a:endParaRPr lang="en-US" dirty="0">
              <a:latin typeface="Liberation Mono" panose="02070409020205020404" pitchFamily="49" charset="0"/>
              <a:cs typeface="Liberation Mono" panose="02070409020205020404" pitchFamily="49" charset="0"/>
            </a:endParaRPr>
          </a:p>
          <a:p>
            <a:r>
              <a:rPr lang="en-US" dirty="0">
                <a:latin typeface="Liberation Mono" panose="02070409020205020404" pitchFamily="49" charset="0"/>
                <a:cs typeface="Liberation Mono" panose="02070409020205020404" pitchFamily="49" charset="0"/>
              </a:rPr>
              <a:t>  void </a:t>
            </a:r>
            <a:r>
              <a:rPr lang="en-US" dirty="0">
                <a:solidFill>
                  <a:srgbClr val="00B0F0"/>
                </a:solidFill>
                <a:latin typeface="Liberation Mono" panose="02070409020205020404" pitchFamily="49" charset="0"/>
                <a:cs typeface="Liberation Mono" panose="02070409020205020404" pitchFamily="49" charset="0"/>
              </a:rPr>
              <a:t>render</a:t>
            </a:r>
            <a:r>
              <a:rPr lang="en-US" dirty="0">
                <a:latin typeface="Liberation Mono" panose="02070409020205020404" pitchFamily="49" charset="0"/>
                <a:cs typeface="Liberation Mono" panose="02070409020205020404" pitchFamily="49" charset="0"/>
              </a:rPr>
              <a:t>();</a:t>
            </a:r>
          </a:p>
          <a:p>
            <a:r>
              <a:rPr lang="en-US" dirty="0">
                <a:latin typeface="Liberation Mono" panose="02070409020205020404" pitchFamily="49" charset="0"/>
                <a:cs typeface="Liberation Mono" panose="02070409020205020404" pitchFamily="49" charset="0"/>
              </a:rPr>
              <a:t>  bool </a:t>
            </a:r>
            <a:r>
              <a:rPr lang="en-US" dirty="0" err="1">
                <a:solidFill>
                  <a:srgbClr val="7030A0"/>
                </a:solidFill>
                <a:latin typeface="Liberation Mono" panose="02070409020205020404" pitchFamily="49" charset="0"/>
                <a:cs typeface="Liberation Mono" panose="02070409020205020404" pitchFamily="49" charset="0"/>
              </a:rPr>
              <a:t>collidesWith</a:t>
            </a:r>
            <a:r>
              <a:rPr lang="en-US" dirty="0">
                <a:latin typeface="Liberation Mono" panose="02070409020205020404" pitchFamily="49" charset="0"/>
                <a:cs typeface="Liberation Mono" panose="02070409020205020404" pitchFamily="49" charset="0"/>
              </a:rPr>
              <a:t>(</a:t>
            </a:r>
            <a:r>
              <a:rPr lang="en-US" dirty="0" err="1">
                <a:latin typeface="Liberation Mono" panose="02070409020205020404" pitchFamily="49" charset="0"/>
                <a:cs typeface="Liberation Mono" panose="02070409020205020404" pitchFamily="49" charset="0"/>
              </a:rPr>
              <a:t>GameObject</a:t>
            </a:r>
            <a:r>
              <a:rPr lang="en-US" dirty="0">
                <a:latin typeface="Liberation Mono" panose="02070409020205020404" pitchFamily="49" charset="0"/>
                <a:cs typeface="Liberation Mono" panose="02070409020205020404" pitchFamily="49" charset="0"/>
              </a:rPr>
              <a:t> obj);		// </a:t>
            </a:r>
            <a:r>
              <a:rPr lang="en-US" dirty="0">
                <a:solidFill>
                  <a:srgbClr val="7030A0"/>
                </a:solidFill>
                <a:latin typeface="Liberation Mono" panose="02070409020205020404" pitchFamily="49" charset="0"/>
                <a:cs typeface="Liberation Mono" panose="02070409020205020404" pitchFamily="49" charset="0"/>
              </a:rPr>
              <a:t>Physics</a:t>
            </a:r>
            <a:endParaRPr lang="en-US" dirty="0">
              <a:latin typeface="Liberation Mono" panose="02070409020205020404" pitchFamily="49" charset="0"/>
              <a:cs typeface="Liberation Mono" panose="02070409020205020404" pitchFamily="49" charset="0"/>
            </a:endParaRPr>
          </a:p>
          <a:p>
            <a:r>
              <a:rPr lang="en-US" dirty="0">
                <a:latin typeface="Liberation Mono" panose="02070409020205020404" pitchFamily="49" charset="0"/>
                <a:cs typeface="Liberation Mono" panose="02070409020205020404" pitchFamily="49" charset="0"/>
              </a:rPr>
              <a:t>  void </a:t>
            </a:r>
            <a:r>
              <a:rPr lang="en-US" dirty="0" err="1">
                <a:solidFill>
                  <a:srgbClr val="800000"/>
                </a:solidFill>
                <a:latin typeface="Liberation Mono" panose="02070409020205020404" pitchFamily="49" charset="0"/>
                <a:cs typeface="Liberation Mono" panose="02070409020205020404" pitchFamily="49" charset="0"/>
              </a:rPr>
              <a:t>moveForward</a:t>
            </a:r>
            <a:r>
              <a:rPr lang="en-US" dirty="0">
                <a:latin typeface="Liberation Mono" panose="02070409020205020404" pitchFamily="49" charset="0"/>
                <a:cs typeface="Liberation Mono" panose="02070409020205020404" pitchFamily="49" charset="0"/>
              </a:rPr>
              <a:t>(float strength);		// </a:t>
            </a:r>
            <a:r>
              <a:rPr lang="en-US" dirty="0">
                <a:solidFill>
                  <a:srgbClr val="800000"/>
                </a:solidFill>
                <a:latin typeface="Liberation Mono" panose="02070409020205020404" pitchFamily="49" charset="0"/>
                <a:cs typeface="Liberation Mono" panose="02070409020205020404" pitchFamily="49" charset="0"/>
              </a:rPr>
              <a:t>Movement</a:t>
            </a:r>
          </a:p>
          <a:p>
            <a:r>
              <a:rPr lang="en-US" dirty="0">
                <a:latin typeface="Liberation Mono" panose="02070409020205020404" pitchFamily="49" charset="0"/>
                <a:cs typeface="Liberation Mono" panose="02070409020205020404" pitchFamily="49" charset="0"/>
              </a:rPr>
              <a:t>  void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Liberation Mono" panose="02070409020205020404" pitchFamily="49" charset="0"/>
                <a:cs typeface="Liberation Mono" panose="02070409020205020404" pitchFamily="49" charset="0"/>
              </a:rPr>
              <a:t>moveTo</a:t>
            </a:r>
            <a:r>
              <a:rPr lang="en-US" dirty="0">
                <a:latin typeface="Liberation Mono" panose="02070409020205020404" pitchFamily="49" charset="0"/>
                <a:cs typeface="Liberation Mono" panose="02070409020205020404" pitchFamily="49" charset="0"/>
              </a:rPr>
              <a:t>(Vector pos);			//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iberation Mono" panose="02070409020205020404" pitchFamily="49" charset="0"/>
                <a:cs typeface="Liberation Mono" panose="02070409020205020404" pitchFamily="49" charset="0"/>
              </a:rPr>
              <a:t>Navigation</a:t>
            </a:r>
            <a:br>
              <a:rPr lang="en-US" dirty="0">
                <a:latin typeface="Liberation Mono" panose="02070409020205020404" pitchFamily="49" charset="0"/>
                <a:cs typeface="Liberation Mono" panose="02070409020205020404" pitchFamily="49" charset="0"/>
              </a:rPr>
            </a:br>
            <a:endParaRPr lang="en-US" dirty="0">
              <a:latin typeface="Liberation Mono" panose="02070409020205020404" pitchFamily="49" charset="0"/>
              <a:cs typeface="Liberation Mono" panose="02070409020205020404" pitchFamily="49" charset="0"/>
            </a:endParaRPr>
          </a:p>
          <a:p>
            <a:r>
              <a:rPr lang="en-US" dirty="0">
                <a:latin typeface="Liberation Mono" panose="02070409020205020404" pitchFamily="49" charset="0"/>
                <a:cs typeface="Liberation Mono" panose="02070409020205020404" pitchFamily="49" charset="0"/>
              </a:rPr>
              <a:t>  // ...</a:t>
            </a:r>
          </a:p>
          <a:p>
            <a:r>
              <a:rPr lang="en-US" dirty="0">
                <a:latin typeface="Liberation Mono" panose="02070409020205020404" pitchFamily="49" charset="0"/>
                <a:cs typeface="Liberation Mono" panose="02070409020205020404" pitchFamily="49" charset="0"/>
              </a:rPr>
              <a:t>  void </a:t>
            </a:r>
            <a:r>
              <a:rPr lang="en-US" dirty="0" err="1">
                <a:solidFill>
                  <a:srgbClr val="00B050"/>
                </a:solidFill>
                <a:latin typeface="Liberation Mono" panose="02070409020205020404" pitchFamily="49" charset="0"/>
                <a:cs typeface="Liberation Mono" panose="02070409020205020404" pitchFamily="49" charset="0"/>
              </a:rPr>
              <a:t>performMeleeAttack</a:t>
            </a:r>
            <a:r>
              <a:rPr lang="en-US" dirty="0">
                <a:latin typeface="Liberation Mono" panose="02070409020205020404" pitchFamily="49" charset="0"/>
                <a:cs typeface="Liberation Mono" panose="02070409020205020404" pitchFamily="49" charset="0"/>
              </a:rPr>
              <a:t>();              		// </a:t>
            </a:r>
            <a:r>
              <a:rPr lang="en-US" dirty="0">
                <a:solidFill>
                  <a:srgbClr val="00B050"/>
                </a:solidFill>
                <a:latin typeface="Liberation Mono" panose="02070409020205020404" pitchFamily="49" charset="0"/>
                <a:cs typeface="Liberation Mono" panose="02070409020205020404" pitchFamily="49" charset="0"/>
              </a:rPr>
              <a:t>Abilities</a:t>
            </a:r>
            <a:endParaRPr lang="en-US" dirty="0">
              <a:solidFill>
                <a:srgbClr val="C00000"/>
              </a:solidFill>
              <a:latin typeface="Liberation Mono" panose="02070409020205020404" pitchFamily="49" charset="0"/>
              <a:cs typeface="Liberation Mono" panose="02070409020205020404" pitchFamily="49" charset="0"/>
            </a:endParaRPr>
          </a:p>
          <a:p>
            <a:r>
              <a:rPr lang="en-US" dirty="0">
                <a:latin typeface="Liberation Mono" panose="02070409020205020404" pitchFamily="49" charset="0"/>
                <a:cs typeface="Liberation Mono" panose="02070409020205020404" pitchFamily="49" charset="0"/>
              </a:rPr>
              <a:t>  void </a:t>
            </a:r>
            <a:r>
              <a:rPr lang="en-US" dirty="0" err="1">
                <a:solidFill>
                  <a:srgbClr val="00B050"/>
                </a:solidFill>
                <a:latin typeface="Liberation Mono" panose="02070409020205020404" pitchFamily="49" charset="0"/>
                <a:cs typeface="Liberation Mono" panose="02070409020205020404" pitchFamily="49" charset="0"/>
              </a:rPr>
              <a:t>performSuperSpecialMove</a:t>
            </a:r>
            <a:r>
              <a:rPr lang="en-US" dirty="0">
                <a:latin typeface="Liberation Mono" panose="02070409020205020404" pitchFamily="49" charset="0"/>
                <a:cs typeface="Liberation Mono" panose="02070409020205020404" pitchFamily="49" charset="0"/>
              </a:rPr>
              <a:t>();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Liberation Mono" panose="02070409020205020404" pitchFamily="49" charset="0"/>
              <a:cs typeface="Liberation Mono" panose="02070409020205020404" pitchFamily="49" charset="0"/>
            </a:endParaRPr>
          </a:p>
          <a:p>
            <a:r>
              <a:rPr lang="en-US" dirty="0">
                <a:latin typeface="Liberation Mono" panose="02070409020205020404" pitchFamily="49" charset="0"/>
                <a:cs typeface="Liberation Mono" panose="02070409020205020404" pitchFamily="49" charset="0"/>
              </a:rPr>
              <a:t>  void </a:t>
            </a:r>
            <a:r>
              <a:rPr lang="en-US" dirty="0" err="1">
                <a:solidFill>
                  <a:srgbClr val="C00000"/>
                </a:solidFill>
                <a:latin typeface="Liberation Mono" panose="02070409020205020404" pitchFamily="49" charset="0"/>
                <a:cs typeface="Liberation Mono" panose="02070409020205020404" pitchFamily="49" charset="0"/>
              </a:rPr>
              <a:t>talkTo</a:t>
            </a:r>
            <a:r>
              <a:rPr lang="en-US" dirty="0">
                <a:latin typeface="Liberation Mono" panose="02070409020205020404" pitchFamily="49" charset="0"/>
                <a:cs typeface="Liberation Mono" panose="02070409020205020404" pitchFamily="49" charset="0"/>
              </a:rPr>
              <a:t>(</a:t>
            </a:r>
            <a:r>
              <a:rPr lang="en-US" dirty="0" err="1">
                <a:latin typeface="Liberation Mono" panose="02070409020205020404" pitchFamily="49" charset="0"/>
                <a:cs typeface="Liberation Mono" panose="02070409020205020404" pitchFamily="49" charset="0"/>
              </a:rPr>
              <a:t>GameCharacter</a:t>
            </a:r>
            <a:r>
              <a:rPr lang="en-US" dirty="0">
                <a:latin typeface="Liberation Mono" panose="02070409020205020404" pitchFamily="49" charset="0"/>
                <a:cs typeface="Liberation Mono" panose="02070409020205020404" pitchFamily="49" charset="0"/>
              </a:rPr>
              <a:t> other);		// </a:t>
            </a:r>
            <a:r>
              <a:rPr lang="en-US" dirty="0">
                <a:solidFill>
                  <a:srgbClr val="C00000"/>
                </a:solidFill>
                <a:latin typeface="Liberation Mono" panose="02070409020205020404" pitchFamily="49" charset="0"/>
                <a:cs typeface="Liberation Mono" panose="02070409020205020404" pitchFamily="49" charset="0"/>
              </a:rPr>
              <a:t>Dialogue</a:t>
            </a:r>
            <a:endParaRPr lang="en-US" dirty="0">
              <a:latin typeface="Liberation Mono" panose="02070409020205020404" pitchFamily="49" charset="0"/>
              <a:cs typeface="Liberation Mono" panose="02070409020205020404" pitchFamily="49" charset="0"/>
            </a:endParaRPr>
          </a:p>
          <a:p>
            <a:r>
              <a:rPr lang="en-US" dirty="0">
                <a:latin typeface="Liberation Mono" panose="02070409020205020404" pitchFamily="49" charset="0"/>
                <a:cs typeface="Liberation Mono" panose="02070409020205020404" pitchFamily="49" charset="0"/>
              </a:rPr>
              <a:t>  void </a:t>
            </a:r>
            <a:r>
              <a:rPr lang="en-US" dirty="0" err="1">
                <a:solidFill>
                  <a:schemeClr val="bg1"/>
                </a:solidFill>
                <a:latin typeface="Liberation Mono" panose="02070409020205020404" pitchFamily="49" charset="0"/>
                <a:cs typeface="Liberation Mono" panose="02070409020205020404" pitchFamily="49" charset="0"/>
              </a:rPr>
              <a:t>interactWith</a:t>
            </a:r>
            <a:r>
              <a:rPr lang="en-US" dirty="0">
                <a:latin typeface="Liberation Mono" panose="02070409020205020404" pitchFamily="49" charset="0"/>
                <a:cs typeface="Liberation Mono" panose="02070409020205020404" pitchFamily="49" charset="0"/>
              </a:rPr>
              <a:t>(</a:t>
            </a:r>
            <a:r>
              <a:rPr lang="en-US" dirty="0" err="1">
                <a:latin typeface="Liberation Mono" panose="02070409020205020404" pitchFamily="49" charset="0"/>
                <a:cs typeface="Liberation Mono" panose="02070409020205020404" pitchFamily="49" charset="0"/>
              </a:rPr>
              <a:t>GameObject</a:t>
            </a:r>
            <a:r>
              <a:rPr lang="en-US" dirty="0">
                <a:latin typeface="Liberation Mono" panose="02070409020205020404" pitchFamily="49" charset="0"/>
                <a:cs typeface="Liberation Mono" panose="02070409020205020404" pitchFamily="49" charset="0"/>
              </a:rPr>
              <a:t> obj);		// </a:t>
            </a:r>
            <a:r>
              <a:rPr lang="en-US" dirty="0">
                <a:solidFill>
                  <a:schemeClr val="bg1"/>
                </a:solidFill>
                <a:latin typeface="Liberation Mono" panose="02070409020205020404" pitchFamily="49" charset="0"/>
                <a:cs typeface="Liberation Mono" panose="02070409020205020404" pitchFamily="49" charset="0"/>
              </a:rPr>
              <a:t>Interaction</a:t>
            </a:r>
          </a:p>
          <a:p>
            <a:r>
              <a:rPr lang="en-US" dirty="0">
                <a:latin typeface="Liberation Mono" panose="02070409020205020404" pitchFamily="49" charset="0"/>
                <a:cs typeface="Liberation Mono" panose="02070409020205020404" pitchFamily="49" charset="0"/>
              </a:rPr>
              <a:t>}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3FAC67D-F447-4E41-B3B1-4065AB5FB028}"/>
              </a:ext>
            </a:extLst>
          </p:cNvPr>
          <p:cNvSpPr txBox="1">
            <a:spLocks/>
          </p:cNvSpPr>
          <p:nvPr/>
        </p:nvSpPr>
        <p:spPr>
          <a:xfrm>
            <a:off x="914400" y="539496"/>
            <a:ext cx="2788803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rmAutofit fontScale="90000" lnSpcReduction="20000"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en-US" sz="3200" kern="0" dirty="0"/>
              <a:t>Good Code?</a:t>
            </a:r>
          </a:p>
        </p:txBody>
      </p:sp>
    </p:spTree>
    <p:extLst>
      <p:ext uri="{BB962C8B-B14F-4D97-AF65-F5344CB8AC3E}">
        <p14:creationId xmlns:p14="http://schemas.microsoft.com/office/powerpoint/2010/main" val="176112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43530-F47B-4800-976E-12B6A43CA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494" y="2086355"/>
            <a:ext cx="2025705" cy="1085916"/>
          </a:xfrm>
        </p:spPr>
        <p:txBody>
          <a:bodyPr>
            <a:noAutofit/>
          </a:bodyPr>
          <a:lstStyle/>
          <a:p>
            <a:r>
              <a:rPr lang="en-US" sz="1800" dirty="0"/>
              <a:t>How can we improve the situation?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A95F6E-FFCC-4232-9A54-379E0A16ECC8}"/>
              </a:ext>
            </a:extLst>
          </p:cNvPr>
          <p:cNvSpPr/>
          <p:nvPr/>
        </p:nvSpPr>
        <p:spPr>
          <a:xfrm>
            <a:off x="6446850" y="2180152"/>
            <a:ext cx="2059045" cy="506538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IGeoObject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BDAB2F-3F6D-4C86-9A0E-786C3BDCD582}"/>
              </a:ext>
            </a:extLst>
          </p:cNvPr>
          <p:cNvSpPr/>
          <p:nvPr/>
        </p:nvSpPr>
        <p:spPr>
          <a:xfrm>
            <a:off x="9217460" y="2806198"/>
            <a:ext cx="2059045" cy="506538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IRenderObject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ADEB1A-6912-4E99-855B-50B2DD79AD6C}"/>
              </a:ext>
            </a:extLst>
          </p:cNvPr>
          <p:cNvSpPr/>
          <p:nvPr/>
        </p:nvSpPr>
        <p:spPr>
          <a:xfrm>
            <a:off x="6446850" y="3471761"/>
            <a:ext cx="2059045" cy="506538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IPhysicsObject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F146E2-6641-4F73-8B67-CE0BA0859DEA}"/>
              </a:ext>
            </a:extLst>
          </p:cNvPr>
          <p:cNvSpPr/>
          <p:nvPr/>
        </p:nvSpPr>
        <p:spPr>
          <a:xfrm>
            <a:off x="9217460" y="4097807"/>
            <a:ext cx="2059045" cy="506538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IKinematicObject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5D82FF-9905-4EE1-915F-E074123388D2}"/>
              </a:ext>
            </a:extLst>
          </p:cNvPr>
          <p:cNvSpPr/>
          <p:nvPr/>
        </p:nvSpPr>
        <p:spPr>
          <a:xfrm>
            <a:off x="6446850" y="4763369"/>
            <a:ext cx="2059045" cy="506538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INaviObject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C94B83-392A-44A0-995C-C54AA0010943}"/>
              </a:ext>
            </a:extLst>
          </p:cNvPr>
          <p:cNvSpPr/>
          <p:nvPr/>
        </p:nvSpPr>
        <p:spPr>
          <a:xfrm>
            <a:off x="9217460" y="5389415"/>
            <a:ext cx="2059045" cy="506538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IAttackObject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FE55F2-13CD-456C-BC8A-2D3FB49076C8}"/>
              </a:ext>
            </a:extLst>
          </p:cNvPr>
          <p:cNvSpPr/>
          <p:nvPr/>
        </p:nvSpPr>
        <p:spPr>
          <a:xfrm>
            <a:off x="2815331" y="2086355"/>
            <a:ext cx="1809065" cy="3715801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Character</a:t>
            </a: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B7B4A245-4E7B-49A7-A82D-4007728A8027}"/>
              </a:ext>
            </a:extLst>
          </p:cNvPr>
          <p:cNvSpPr/>
          <p:nvPr/>
        </p:nvSpPr>
        <p:spPr>
          <a:xfrm rot="5400000">
            <a:off x="6149904" y="2202148"/>
            <a:ext cx="318942" cy="274950"/>
          </a:xfrm>
          <a:prstGeom prst="triangle">
            <a:avLst/>
          </a:prstGeom>
          <a:noFill/>
          <a:ln w="25400">
            <a:solidFill>
              <a:schemeClr val="tx1">
                <a:alpha val="9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9562FE9E-1C3A-42F9-AEC7-709A522D6F80}"/>
              </a:ext>
            </a:extLst>
          </p:cNvPr>
          <p:cNvSpPr/>
          <p:nvPr/>
        </p:nvSpPr>
        <p:spPr>
          <a:xfrm rot="5400000">
            <a:off x="6149904" y="3587555"/>
            <a:ext cx="318942" cy="274950"/>
          </a:xfrm>
          <a:prstGeom prst="triangle">
            <a:avLst/>
          </a:prstGeom>
          <a:noFill/>
          <a:ln w="25400">
            <a:solidFill>
              <a:schemeClr val="tx1">
                <a:alpha val="9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4749E8C2-29B4-460F-AB2D-4244520DAF54}"/>
              </a:ext>
            </a:extLst>
          </p:cNvPr>
          <p:cNvSpPr/>
          <p:nvPr/>
        </p:nvSpPr>
        <p:spPr>
          <a:xfrm rot="5400000">
            <a:off x="6140709" y="4879163"/>
            <a:ext cx="318942" cy="274950"/>
          </a:xfrm>
          <a:prstGeom prst="triangle">
            <a:avLst/>
          </a:prstGeom>
          <a:noFill/>
          <a:ln w="25400">
            <a:solidFill>
              <a:schemeClr val="tx1">
                <a:alpha val="9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6551594E-7692-4B87-8462-FE1BFC660C2F}"/>
              </a:ext>
            </a:extLst>
          </p:cNvPr>
          <p:cNvSpPr/>
          <p:nvPr/>
        </p:nvSpPr>
        <p:spPr>
          <a:xfrm rot="5400000">
            <a:off x="8920514" y="2921992"/>
            <a:ext cx="318942" cy="274950"/>
          </a:xfrm>
          <a:prstGeom prst="triangle">
            <a:avLst/>
          </a:prstGeom>
          <a:noFill/>
          <a:ln w="25400">
            <a:solidFill>
              <a:schemeClr val="tx1">
                <a:alpha val="9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D9F9B88-BD56-41AE-9E2B-995506686DCE}"/>
              </a:ext>
            </a:extLst>
          </p:cNvPr>
          <p:cNvSpPr/>
          <p:nvPr/>
        </p:nvSpPr>
        <p:spPr>
          <a:xfrm rot="5400000">
            <a:off x="8920324" y="4213601"/>
            <a:ext cx="318942" cy="274950"/>
          </a:xfrm>
          <a:prstGeom prst="triangle">
            <a:avLst/>
          </a:prstGeom>
          <a:noFill/>
          <a:ln w="25400">
            <a:solidFill>
              <a:schemeClr val="tx1">
                <a:alpha val="9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744000B-2C8F-4A85-BBF0-E7F6D7119D2D}"/>
              </a:ext>
            </a:extLst>
          </p:cNvPr>
          <p:cNvSpPr/>
          <p:nvPr/>
        </p:nvSpPr>
        <p:spPr>
          <a:xfrm rot="5400000">
            <a:off x="8920514" y="5505210"/>
            <a:ext cx="318942" cy="274950"/>
          </a:xfrm>
          <a:prstGeom prst="triangle">
            <a:avLst/>
          </a:prstGeom>
          <a:noFill/>
          <a:ln w="25400">
            <a:solidFill>
              <a:schemeClr val="tx1">
                <a:alpha val="9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D3926697-8AA8-4A2B-A3B4-65442E0D6589}"/>
              </a:ext>
            </a:extLst>
          </p:cNvPr>
          <p:cNvCxnSpPr>
            <a:cxnSpLocks/>
            <a:stCxn id="22" idx="3"/>
            <a:endCxn id="27" idx="3"/>
          </p:cNvCxnSpPr>
          <p:nvPr/>
        </p:nvCxnSpPr>
        <p:spPr>
          <a:xfrm rot="10800000" flipH="1" flipV="1">
            <a:off x="6171900" y="2339623"/>
            <a:ext cx="2770610" cy="3303062"/>
          </a:xfrm>
          <a:prstGeom prst="bentConnector3">
            <a:avLst>
              <a:gd name="adj1" fmla="val -3256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D41FEEA-5C5F-4465-830A-E9E16600ACF5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624396" y="3944256"/>
            <a:ext cx="6562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8F88D78-2079-4495-84CC-DEE1902413DA}"/>
              </a:ext>
            </a:extLst>
          </p:cNvPr>
          <p:cNvCxnSpPr>
            <a:cxnSpLocks/>
            <a:endCxn id="23" idx="3"/>
          </p:cNvCxnSpPr>
          <p:nvPr/>
        </p:nvCxnSpPr>
        <p:spPr>
          <a:xfrm>
            <a:off x="5280660" y="3725030"/>
            <a:ext cx="89124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4A83009-1E0F-4137-8ABC-D252084FD472}"/>
              </a:ext>
            </a:extLst>
          </p:cNvPr>
          <p:cNvCxnSpPr>
            <a:cxnSpLocks/>
            <a:endCxn id="24" idx="3"/>
          </p:cNvCxnSpPr>
          <p:nvPr/>
        </p:nvCxnSpPr>
        <p:spPr>
          <a:xfrm>
            <a:off x="5280660" y="5016638"/>
            <a:ext cx="88204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12A4150-33B5-4D28-BC87-0EE1AD154786}"/>
              </a:ext>
            </a:extLst>
          </p:cNvPr>
          <p:cNvCxnSpPr>
            <a:cxnSpLocks/>
            <a:endCxn id="25" idx="3"/>
          </p:cNvCxnSpPr>
          <p:nvPr/>
        </p:nvCxnSpPr>
        <p:spPr>
          <a:xfrm>
            <a:off x="5280660" y="3059467"/>
            <a:ext cx="36618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68DFC78-255D-4715-8A6A-7E6CFA89253E}"/>
              </a:ext>
            </a:extLst>
          </p:cNvPr>
          <p:cNvCxnSpPr>
            <a:cxnSpLocks/>
          </p:cNvCxnSpPr>
          <p:nvPr/>
        </p:nvCxnSpPr>
        <p:spPr>
          <a:xfrm>
            <a:off x="5280660" y="4351076"/>
            <a:ext cx="36618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97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EDA8E-EA0C-4047-B615-18DCE5881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88088594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723EF97-C6BB-40D4-8B46-44E78DB62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1E73D1-042E-4A40-9D33-07BAB85608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ctr"/>
            <a:r>
              <a:rPr lang="en-US" sz="3200" dirty="0"/>
              <a:t>Hexagonal Architecture</a:t>
            </a:r>
          </a:p>
          <a:p>
            <a:pPr algn="ctr"/>
            <a:br>
              <a:rPr lang="en-US" dirty="0"/>
            </a:br>
            <a:r>
              <a:rPr lang="en-US" dirty="0"/>
              <a:t>Dr. Matthias Hölzl</a:t>
            </a:r>
          </a:p>
        </p:txBody>
      </p:sp>
    </p:spTree>
    <p:extLst>
      <p:ext uri="{BB962C8B-B14F-4D97-AF65-F5344CB8AC3E}">
        <p14:creationId xmlns:p14="http://schemas.microsoft.com/office/powerpoint/2010/main" val="2285570308"/>
      </p:ext>
    </p:extLst>
  </p:cSld>
  <p:clrMapOvr>
    <a:masterClrMapping/>
  </p:clrMapOvr>
  <p:transition spd="slow">
    <p:push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43530-F47B-4800-976E-12B6A43CA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494" y="2086355"/>
            <a:ext cx="2025705" cy="1085916"/>
          </a:xfrm>
        </p:spPr>
        <p:txBody>
          <a:bodyPr>
            <a:noAutofit/>
          </a:bodyPr>
          <a:lstStyle/>
          <a:p>
            <a:r>
              <a:rPr lang="en-US" sz="1800" dirty="0"/>
              <a:t>How can we improve the situation?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A95F6E-FFCC-4232-9A54-379E0A16ECC8}"/>
              </a:ext>
            </a:extLst>
          </p:cNvPr>
          <p:cNvSpPr/>
          <p:nvPr/>
        </p:nvSpPr>
        <p:spPr>
          <a:xfrm>
            <a:off x="5672405" y="2180152"/>
            <a:ext cx="2834640" cy="506538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GeoComponent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BDAB2F-3F6D-4C86-9A0E-786C3BDCD582}"/>
              </a:ext>
            </a:extLst>
          </p:cNvPr>
          <p:cNvSpPr/>
          <p:nvPr/>
        </p:nvSpPr>
        <p:spPr>
          <a:xfrm>
            <a:off x="8952940" y="2806198"/>
            <a:ext cx="2834640" cy="506538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RenderComponent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ADEB1A-6912-4E99-855B-50B2DD79AD6C}"/>
              </a:ext>
            </a:extLst>
          </p:cNvPr>
          <p:cNvSpPr/>
          <p:nvPr/>
        </p:nvSpPr>
        <p:spPr>
          <a:xfrm>
            <a:off x="5672405" y="3471761"/>
            <a:ext cx="2834640" cy="506538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PhysicsComponent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F146E2-6641-4F73-8B67-CE0BA0859DEA}"/>
              </a:ext>
            </a:extLst>
          </p:cNvPr>
          <p:cNvSpPr/>
          <p:nvPr/>
        </p:nvSpPr>
        <p:spPr>
          <a:xfrm>
            <a:off x="8952940" y="4097807"/>
            <a:ext cx="2834640" cy="506538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KinematicComponent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5D82FF-9905-4EE1-915F-E074123388D2}"/>
              </a:ext>
            </a:extLst>
          </p:cNvPr>
          <p:cNvSpPr/>
          <p:nvPr/>
        </p:nvSpPr>
        <p:spPr>
          <a:xfrm>
            <a:off x="5672405" y="4763369"/>
            <a:ext cx="2834640" cy="506538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NaviComponent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C94B83-392A-44A0-995C-C54AA0010943}"/>
              </a:ext>
            </a:extLst>
          </p:cNvPr>
          <p:cNvSpPr/>
          <p:nvPr/>
        </p:nvSpPr>
        <p:spPr>
          <a:xfrm>
            <a:off x="8952940" y="5389415"/>
            <a:ext cx="2834640" cy="506538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AttackComponent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FE55F2-13CD-456C-BC8A-2D3FB49076C8}"/>
              </a:ext>
            </a:extLst>
          </p:cNvPr>
          <p:cNvSpPr/>
          <p:nvPr/>
        </p:nvSpPr>
        <p:spPr>
          <a:xfrm>
            <a:off x="2815331" y="2086355"/>
            <a:ext cx="1809065" cy="3715801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Character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D3926697-8AA8-4A2B-A3B4-65442E0D6589}"/>
              </a:ext>
            </a:extLst>
          </p:cNvPr>
          <p:cNvCxnSpPr>
            <a:cxnSpLocks/>
            <a:stCxn id="4" idx="1"/>
            <a:endCxn id="10" idx="1"/>
          </p:cNvCxnSpPr>
          <p:nvPr/>
        </p:nvCxnSpPr>
        <p:spPr>
          <a:xfrm rot="10800000" flipH="1" flipV="1">
            <a:off x="5672404" y="2433420"/>
            <a:ext cx="3280535" cy="3209263"/>
          </a:xfrm>
          <a:prstGeom prst="bentConnector3">
            <a:avLst>
              <a:gd name="adj1" fmla="val -23808"/>
            </a:avLst>
          </a:prstGeom>
          <a:ln w="2540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D41FEEA-5C5F-4465-830A-E9E16600ACF5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624396" y="3944256"/>
            <a:ext cx="2524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8F88D78-2079-4495-84CC-DEE1902413DA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899891" y="3725030"/>
            <a:ext cx="772514" cy="0"/>
          </a:xfrm>
          <a:prstGeom prst="line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4A83009-1E0F-4137-8ABC-D252084FD472}"/>
              </a:ext>
            </a:extLst>
          </p:cNvPr>
          <p:cNvCxnSpPr>
            <a:cxnSpLocks/>
          </p:cNvCxnSpPr>
          <p:nvPr/>
        </p:nvCxnSpPr>
        <p:spPr>
          <a:xfrm>
            <a:off x="4899891" y="5016638"/>
            <a:ext cx="784059" cy="1"/>
          </a:xfrm>
          <a:prstGeom prst="line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12A4150-33B5-4D28-BC87-0EE1AD15478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899891" y="3059467"/>
            <a:ext cx="4053049" cy="0"/>
          </a:xfrm>
          <a:prstGeom prst="line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68DFC78-255D-4715-8A6A-7E6CFA89253E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899891" y="4351076"/>
            <a:ext cx="4053049" cy="0"/>
          </a:xfrm>
          <a:prstGeom prst="line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53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6480C-BD42-47FE-8C90-C916CE82F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32652789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0B721C3-284C-4ABB-9A4D-8E235446A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93" y="1338183"/>
            <a:ext cx="5432007" cy="476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310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0B721C3-284C-4ABB-9A4D-8E235446A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093" y="1339996"/>
            <a:ext cx="5432007" cy="476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8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0B721C3-284C-4ABB-9A4D-8E235446A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093" y="1339996"/>
            <a:ext cx="5432007" cy="476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0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FE706CC-9D88-470C-94E5-E33E824D95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1" name="Hexa Game 02">
            <a:hlinkClick r:id="" action="ppaction://media"/>
            <a:extLst>
              <a:ext uri="{FF2B5EF4-FFF2-40B4-BE49-F238E27FC236}">
                <a16:creationId xmlns:a16="http://schemas.microsoft.com/office/drawing/2014/main" id="{4036F505-2F88-4D05-A3D2-6C923643C8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1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8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0B721C3-284C-4ABB-9A4D-8E235446A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093" y="1339995"/>
            <a:ext cx="5432007" cy="4762961"/>
          </a:xfrm>
          <a:prstGeom prst="rect">
            <a:avLst/>
          </a:prstGeo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D4FC2427-0C33-4E8C-8D75-0A29561AB5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1053" y="1339995"/>
            <a:ext cx="5432007" cy="476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92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3433F-A1E2-49B4-A062-0AD63B245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785" y="3716805"/>
            <a:ext cx="4609867" cy="1600200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Hexagonal Architecture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0B721C3-284C-4ABB-9A4D-8E235446A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89" y="1628029"/>
            <a:ext cx="5561371" cy="488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3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B8499-952B-4479-BDAB-BC9120A35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1213" y="3870835"/>
            <a:ext cx="3352128" cy="157386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/>
              <a:t>N-Tier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646860057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05CB3065-3C61-47C9-A2E2-961E06760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90" y="1628029"/>
            <a:ext cx="4785704" cy="419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65801"/>
      </p:ext>
    </p:extLst>
  </p:cSld>
  <p:clrMapOvr>
    <a:masterClrMapping/>
  </p:clrMapOvr>
  <p:transition spd="slow">
    <p:cover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AAE7F3-0A95-40D8-8830-B6EE605320F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223963"/>
            <a:ext cx="5400720" cy="5634037"/>
          </a:xfrm>
        </p:spPr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EE91B3-9412-4941-BF02-57858C3A95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25750" y="3822060"/>
            <a:ext cx="4183588" cy="2307278"/>
          </a:xfrm>
        </p:spPr>
        <p:txBody>
          <a:bodyPr/>
          <a:lstStyle/>
          <a:p>
            <a:r>
              <a:rPr lang="en-US" sz="3200" dirty="0"/>
              <a:t>Dependencies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0B721C3-284C-4ABB-9A4D-8E235446A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57" y="1602278"/>
            <a:ext cx="5183406" cy="454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7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BAD62-91C6-481C-BEB0-5BC229649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456" y="5118755"/>
            <a:ext cx="8584676" cy="1044301"/>
          </a:xfrm>
        </p:spPr>
        <p:txBody>
          <a:bodyPr vert="horz" wrap="square" lIns="91440" tIns="45720" rIns="91440" bIns="45720" rtlCol="0" anchor="t" anchorCtr="0" compatLnSpc="1">
            <a:normAutofit fontScale="90000"/>
          </a:bodyPr>
          <a:lstStyle/>
          <a:p>
            <a:pPr algn="ctr"/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Decoupling from Infrastructure</a:t>
            </a:r>
          </a:p>
        </p:txBody>
      </p:sp>
      <p:pic>
        <p:nvPicPr>
          <p:cNvPr id="7" name="Picture 6" descr="A picture containing red, sitting, small, table&#10;&#10;Description automatically generated">
            <a:extLst>
              <a:ext uri="{FF2B5EF4-FFF2-40B4-BE49-F238E27FC236}">
                <a16:creationId xmlns:a16="http://schemas.microsoft.com/office/drawing/2014/main" id="{5E188707-976F-4D15-A42C-A0288938B5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"/>
          <a:stretch/>
        </p:blipFill>
        <p:spPr>
          <a:xfrm>
            <a:off x="981649" y="1839524"/>
            <a:ext cx="2971800" cy="2971800"/>
          </a:xfrm>
          <a:custGeom>
            <a:avLst/>
            <a:gdLst>
              <a:gd name="connsiteX0" fmla="*/ 1485900 w 2971800"/>
              <a:gd name="connsiteY0" fmla="*/ 0 h 2971800"/>
              <a:gd name="connsiteX1" fmla="*/ 2971800 w 2971800"/>
              <a:gd name="connsiteY1" fmla="*/ 1485900 h 2971800"/>
              <a:gd name="connsiteX2" fmla="*/ 1485900 w 2971800"/>
              <a:gd name="connsiteY2" fmla="*/ 2971800 h 2971800"/>
              <a:gd name="connsiteX3" fmla="*/ 0 w 2971800"/>
              <a:gd name="connsiteY3" fmla="*/ 1485900 h 2971800"/>
              <a:gd name="connsiteX4" fmla="*/ 1485900 w 2971800"/>
              <a:gd name="connsiteY4" fmla="*/ 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1800" h="2971800">
                <a:moveTo>
                  <a:pt x="1485900" y="0"/>
                </a:moveTo>
                <a:cubicBezTo>
                  <a:pt x="2306540" y="0"/>
                  <a:pt x="2971800" y="665260"/>
                  <a:pt x="2971800" y="1485900"/>
                </a:cubicBezTo>
                <a:cubicBezTo>
                  <a:pt x="2971800" y="2306540"/>
                  <a:pt x="2306540" y="2971800"/>
                  <a:pt x="1485900" y="2971800"/>
                </a:cubicBezTo>
                <a:cubicBezTo>
                  <a:pt x="665260" y="2971800"/>
                  <a:pt x="0" y="2306540"/>
                  <a:pt x="0" y="1485900"/>
                </a:cubicBezTo>
                <a:cubicBezTo>
                  <a:pt x="0" y="665260"/>
                  <a:pt x="665260" y="0"/>
                  <a:pt x="1485900" y="0"/>
                </a:cubicBezTo>
                <a:close/>
              </a:path>
            </a:pathLst>
          </a:custGeom>
        </p:spPr>
      </p:pic>
      <p:pic>
        <p:nvPicPr>
          <p:cNvPr id="9" name="Picture 8" descr="A close up of a telephone&#10;&#10;Description automatically generated">
            <a:extLst>
              <a:ext uri="{FF2B5EF4-FFF2-40B4-BE49-F238E27FC236}">
                <a16:creationId xmlns:a16="http://schemas.microsoft.com/office/drawing/2014/main" id="{DF43AAD9-2BD2-456A-A047-7AD02EB61FF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52"/>
          <a:stretch/>
        </p:blipFill>
        <p:spPr>
          <a:xfrm>
            <a:off x="4696414" y="1839524"/>
            <a:ext cx="2971800" cy="2971800"/>
          </a:xfrm>
          <a:custGeom>
            <a:avLst/>
            <a:gdLst>
              <a:gd name="connsiteX0" fmla="*/ 1485900 w 2971800"/>
              <a:gd name="connsiteY0" fmla="*/ 0 h 2971800"/>
              <a:gd name="connsiteX1" fmla="*/ 2971800 w 2971800"/>
              <a:gd name="connsiteY1" fmla="*/ 1485900 h 2971800"/>
              <a:gd name="connsiteX2" fmla="*/ 1485900 w 2971800"/>
              <a:gd name="connsiteY2" fmla="*/ 2971800 h 2971800"/>
              <a:gd name="connsiteX3" fmla="*/ 0 w 2971800"/>
              <a:gd name="connsiteY3" fmla="*/ 1485900 h 2971800"/>
              <a:gd name="connsiteX4" fmla="*/ 1485900 w 2971800"/>
              <a:gd name="connsiteY4" fmla="*/ 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1800" h="2971800">
                <a:moveTo>
                  <a:pt x="1485900" y="0"/>
                </a:moveTo>
                <a:cubicBezTo>
                  <a:pt x="2306540" y="0"/>
                  <a:pt x="2971800" y="665260"/>
                  <a:pt x="2971800" y="1485900"/>
                </a:cubicBezTo>
                <a:cubicBezTo>
                  <a:pt x="2971800" y="2306540"/>
                  <a:pt x="2306540" y="2971800"/>
                  <a:pt x="1485900" y="2971800"/>
                </a:cubicBezTo>
                <a:cubicBezTo>
                  <a:pt x="665260" y="2971800"/>
                  <a:pt x="0" y="2306540"/>
                  <a:pt x="0" y="1485900"/>
                </a:cubicBezTo>
                <a:cubicBezTo>
                  <a:pt x="0" y="665260"/>
                  <a:pt x="665260" y="0"/>
                  <a:pt x="1485900" y="0"/>
                </a:cubicBezTo>
                <a:close/>
              </a:path>
            </a:pathLst>
          </a:custGeom>
        </p:spPr>
      </p:pic>
      <p:pic>
        <p:nvPicPr>
          <p:cNvPr id="5" name="Content Placeholder 4" descr="A picture containing indoor, table, sitting, desk&#10;&#10;Description automatically generated">
            <a:extLst>
              <a:ext uri="{FF2B5EF4-FFF2-40B4-BE49-F238E27FC236}">
                <a16:creationId xmlns:a16="http://schemas.microsoft.com/office/drawing/2014/main" id="{7A00EB99-8EA5-4F43-AD97-B08D4B15BC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322"/>
          <a:stretch/>
        </p:blipFill>
        <p:spPr>
          <a:xfrm>
            <a:off x="8411178" y="1839524"/>
            <a:ext cx="2971800" cy="2971800"/>
          </a:xfrm>
          <a:custGeom>
            <a:avLst/>
            <a:gdLst>
              <a:gd name="connsiteX0" fmla="*/ 1485900 w 2971800"/>
              <a:gd name="connsiteY0" fmla="*/ 0 h 2971800"/>
              <a:gd name="connsiteX1" fmla="*/ 2971800 w 2971800"/>
              <a:gd name="connsiteY1" fmla="*/ 1485900 h 2971800"/>
              <a:gd name="connsiteX2" fmla="*/ 1485900 w 2971800"/>
              <a:gd name="connsiteY2" fmla="*/ 2971800 h 2971800"/>
              <a:gd name="connsiteX3" fmla="*/ 0 w 2971800"/>
              <a:gd name="connsiteY3" fmla="*/ 1485900 h 2971800"/>
              <a:gd name="connsiteX4" fmla="*/ 1485900 w 2971800"/>
              <a:gd name="connsiteY4" fmla="*/ 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1800" h="2971800">
                <a:moveTo>
                  <a:pt x="1485900" y="0"/>
                </a:moveTo>
                <a:cubicBezTo>
                  <a:pt x="2306540" y="0"/>
                  <a:pt x="2971800" y="665260"/>
                  <a:pt x="2971800" y="1485900"/>
                </a:cubicBezTo>
                <a:cubicBezTo>
                  <a:pt x="2971800" y="2306540"/>
                  <a:pt x="2306540" y="2971800"/>
                  <a:pt x="1485900" y="2971800"/>
                </a:cubicBezTo>
                <a:cubicBezTo>
                  <a:pt x="665260" y="2971800"/>
                  <a:pt x="0" y="2306540"/>
                  <a:pt x="0" y="1485900"/>
                </a:cubicBezTo>
                <a:cubicBezTo>
                  <a:pt x="0" y="665260"/>
                  <a:pt x="665260" y="0"/>
                  <a:pt x="148590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33734219"/>
      </p:ext>
    </p:extLst>
  </p:cSld>
  <p:clrMapOvr>
    <a:masterClrMapping/>
  </p:clrMapOvr>
  <p:transition spd="slow">
    <p:cover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F4D8C-46B1-477C-BB89-D863E3BB5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4656" y="4248705"/>
            <a:ext cx="5413338" cy="786305"/>
          </a:xfrm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r>
              <a:rPr lang="en-US" sz="3600" kern="1200" cap="none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Outer rings are easy to exchange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260F4E8-BF50-4C3E-955C-DCFC44D7458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34952957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F4D8C-46B1-477C-BB89-D863E3BB5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4656" y="4248705"/>
            <a:ext cx="5413338" cy="786305"/>
          </a:xfrm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r>
              <a:rPr lang="en-US" sz="3600" cap="none" dirty="0"/>
              <a:t>Testing</a:t>
            </a:r>
            <a:endParaRPr lang="en-US" sz="3600" kern="1200" cap="none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2506085-0CD7-4D1C-ADC0-2CA89EDE87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4837300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Fwo_biZO4OxAPGBWTiQk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igVXNswkVG7ghES5Rv7h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OsimOOptQvFZSax.VA1v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DGaXEb3Bq7EY44E4sLqt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PbBgKMiyObC0eV21ZoY5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KXhOlRdi0YuEdKJQWmPP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o.pqi8yBIaqlRj7k9_Z0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GUjb.5rRWwlzK2KEt8D0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ePscs3c2_edoADRKSLjq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guewKKuIuUV3QNpO.HzT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vDdb1h66l4dkN2nzgUFa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9N0reOf37TVOJpBFTSlJ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2019 @ CAM Master">
  <a:themeElements>
    <a:clrScheme name="Custom 68">
      <a:dk1>
        <a:srgbClr val="000000"/>
      </a:dk1>
      <a:lt1>
        <a:sysClr val="window" lastClr="FFFFFF"/>
      </a:lt1>
      <a:dk2>
        <a:srgbClr val="E4E3DF"/>
      </a:dk2>
      <a:lt2>
        <a:srgbClr val="D9CED1"/>
      </a:lt2>
      <a:accent1>
        <a:srgbClr val="D9CED1"/>
      </a:accent1>
      <a:accent2>
        <a:srgbClr val="4B323E"/>
      </a:accent2>
      <a:accent3>
        <a:srgbClr val="E4E3DF"/>
      </a:accent3>
      <a:accent4>
        <a:srgbClr val="A08570"/>
      </a:accent4>
      <a:accent5>
        <a:srgbClr val="3C3C3C"/>
      </a:accent5>
      <a:accent6>
        <a:srgbClr val="FF7A7D"/>
      </a:accent6>
      <a:hlink>
        <a:srgbClr val="000000"/>
      </a:hlink>
      <a:folHlink>
        <a:srgbClr val="000000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>
          <a:solidFill>
            <a:schemeClr val="tx1"/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285750" indent="-285750" algn="l">
          <a:buFont typeface="Symbol" panose="05050102010706020507" pitchFamily="18" charset="2"/>
          <a:buChar char="·"/>
          <a:defRPr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1685</Words>
  <Application>Microsoft Office PowerPoint</Application>
  <PresentationFormat>Custom</PresentationFormat>
  <Paragraphs>200</Paragraphs>
  <Slides>26</Slides>
  <Notes>15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Liberation Mono</vt:lpstr>
      <vt:lpstr>Symbol</vt:lpstr>
      <vt:lpstr>Times New Roman</vt:lpstr>
      <vt:lpstr>2019 @ CAM Master</vt:lpstr>
      <vt:lpstr>think-cell Folie</vt:lpstr>
      <vt:lpstr>PowerPoint Presentation</vt:lpstr>
      <vt:lpstr>PowerPoint Presentation</vt:lpstr>
      <vt:lpstr>Hexagonal Architecture </vt:lpstr>
      <vt:lpstr>N-Tier Architecture</vt:lpstr>
      <vt:lpstr>PowerPoint Presentation</vt:lpstr>
      <vt:lpstr>PowerPoint Presentation</vt:lpstr>
      <vt:lpstr>Decoupling from Infrastructure</vt:lpstr>
      <vt:lpstr>Outer rings are easy to exchange</vt:lpstr>
      <vt:lpstr>Testing</vt:lpstr>
      <vt:lpstr>Test Doubles</vt:lpstr>
      <vt:lpstr>Clear dependency structure</vt:lpstr>
      <vt:lpstr>PowerPoint Presentation</vt:lpstr>
      <vt:lpstr>Falsche Abhängigkeit</vt:lpstr>
      <vt:lpstr>PowerPoint Presentation</vt:lpstr>
      <vt:lpstr>PowerPoint Presentation</vt:lpstr>
      <vt:lpstr>Good Code?</vt:lpstr>
      <vt:lpstr>PowerPoint Presentation</vt:lpstr>
      <vt:lpstr>How can we improve the situation?</vt:lpstr>
      <vt:lpstr>PowerPoint Presentation</vt:lpstr>
      <vt:lpstr>How can we improve the situation?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WM</dc:creator>
  <cp:lastModifiedBy>Matthias Hölzl</cp:lastModifiedBy>
  <cp:revision>262</cp:revision>
  <dcterms:created xsi:type="dcterms:W3CDTF">2019-07-01T16:47:04Z</dcterms:created>
  <dcterms:modified xsi:type="dcterms:W3CDTF">2020-10-30T17:13:42Z</dcterms:modified>
</cp:coreProperties>
</file>